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77" r:id="rId6"/>
    <p:sldId id="259" r:id="rId7"/>
    <p:sldId id="261" r:id="rId8"/>
    <p:sldId id="262" r:id="rId9"/>
    <p:sldId id="263" r:id="rId10"/>
    <p:sldId id="264" r:id="rId11"/>
    <p:sldId id="278" r:id="rId12"/>
    <p:sldId id="265" r:id="rId13"/>
    <p:sldId id="266" r:id="rId14"/>
    <p:sldId id="267" r:id="rId15"/>
    <p:sldId id="279"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7" autoAdjust="0"/>
    <p:restoredTop sz="94660"/>
  </p:normalViewPr>
  <p:slideViewPr>
    <p:cSldViewPr snapToGrid="0">
      <p:cViewPr varScale="1">
        <p:scale>
          <a:sx n="116" d="100"/>
          <a:sy n="116"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10/8/2013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5" y="2968411"/>
            <a:ext cx="6815669" cy="1515533"/>
          </a:xfrm>
        </p:spPr>
        <p:txBody>
          <a:bodyPr/>
          <a:lstStyle/>
          <a:p>
            <a:r>
              <a:rPr lang="en-US" b="1" dirty="0">
                <a:solidFill>
                  <a:srgbClr val="FFC000"/>
                </a:solidFill>
              </a:rPr>
              <a:t>Geoffrey Chaucer</a:t>
            </a:r>
            <a:br>
              <a:rPr lang="en-US" b="1" dirty="0">
                <a:solidFill>
                  <a:srgbClr val="FFC000"/>
                </a:solidFill>
              </a:rPr>
            </a:br>
            <a:r>
              <a:rPr lang="en-US" b="1" dirty="0">
                <a:solidFill>
                  <a:srgbClr val="FFC000"/>
                </a:solidFill>
              </a:rPr>
              <a:t>and</a:t>
            </a:r>
            <a:br>
              <a:rPr lang="en-US" b="1" dirty="0">
                <a:solidFill>
                  <a:srgbClr val="FFC000"/>
                </a:solidFill>
              </a:rPr>
            </a:br>
            <a:r>
              <a:rPr lang="en-US" b="1" dirty="0">
                <a:solidFill>
                  <a:srgbClr val="FFC000"/>
                </a:solidFill>
              </a:rPr>
              <a:t>The Canterbury Tales</a:t>
            </a:r>
            <a:endParaRPr lang="en-US" dirty="0">
              <a:solidFill>
                <a:srgbClr val="FFC000"/>
              </a:solidFill>
            </a:endParaRPr>
          </a:p>
        </p:txBody>
      </p:sp>
    </p:spTree>
    <p:extLst>
      <p:ext uri="{BB962C8B-B14F-4D97-AF65-F5344CB8AC3E}">
        <p14:creationId xmlns:p14="http://schemas.microsoft.com/office/powerpoint/2010/main" val="105495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 Continued…</a:t>
            </a:r>
            <a:endParaRPr lang="en-US" dirty="0"/>
          </a:p>
        </p:txBody>
      </p:sp>
      <p:sp>
        <p:nvSpPr>
          <p:cNvPr id="3" name="Content Placeholder 2"/>
          <p:cNvSpPr>
            <a:spLocks noGrp="1"/>
          </p:cNvSpPr>
          <p:nvPr>
            <p:ph sz="half" idx="1"/>
          </p:nvPr>
        </p:nvSpPr>
        <p:spPr/>
        <p:txBody>
          <a:bodyPr>
            <a:normAutofit fontScale="92500" lnSpcReduction="10000"/>
          </a:bodyPr>
          <a:lstStyle/>
          <a:p>
            <a:pPr lvl="1"/>
            <a:r>
              <a:rPr lang="en-US" dirty="0"/>
              <a:t>Also, so that we might better understand his satirical characterization, </a:t>
            </a:r>
            <a:r>
              <a:rPr lang="en-US" b="1" dirty="0">
                <a:solidFill>
                  <a:srgbClr val="C00000"/>
                </a:solidFill>
              </a:rPr>
              <a:t>Chaucer creates SATIRIC NORMS.</a:t>
            </a:r>
          </a:p>
          <a:p>
            <a:pPr lvl="1">
              <a:buNone/>
            </a:pPr>
            <a:endParaRPr lang="en-US" dirty="0">
              <a:solidFill>
                <a:srgbClr val="C00000"/>
              </a:solidFill>
            </a:endParaRPr>
          </a:p>
          <a:p>
            <a:pPr lvl="1"/>
            <a:r>
              <a:rPr lang="en-US" b="1" dirty="0">
                <a:solidFill>
                  <a:srgbClr val="C00000"/>
                </a:solidFill>
              </a:rPr>
              <a:t>A SATIRIC NORM is a character that represents the perfect ideal.</a:t>
            </a:r>
          </a:p>
          <a:p>
            <a:pPr lvl="1">
              <a:buNone/>
            </a:pPr>
            <a:endParaRPr lang="en-US" dirty="0">
              <a:solidFill>
                <a:srgbClr val="C00000"/>
              </a:solidFill>
            </a:endParaRPr>
          </a:p>
          <a:p>
            <a:pPr lvl="1"/>
            <a:r>
              <a:rPr lang="en-US" b="1" dirty="0">
                <a:solidFill>
                  <a:srgbClr val="C00000"/>
                </a:solidFill>
              </a:rPr>
              <a:t>We can then see how BAD everyone else is by comparing them to this </a:t>
            </a:r>
            <a:r>
              <a:rPr lang="en-US" b="1" i="1" dirty="0">
                <a:solidFill>
                  <a:srgbClr val="C00000"/>
                </a:solidFill>
              </a:rPr>
              <a:t>Satiric Norm.</a:t>
            </a:r>
            <a:endParaRPr lang="en-US" b="1" dirty="0">
              <a:solidFill>
                <a:srgbClr val="C00000"/>
              </a:solidFill>
            </a:endParaRPr>
          </a:p>
        </p:txBody>
      </p:sp>
      <p:pic>
        <p:nvPicPr>
          <p:cNvPr id="5" name="Picture 2" descr="http://4.bp.blogspot.com/_UUaqsqq86vE/TBUcq5KBB1I/AAAAAAAAABE/HM159MbsCEw/s1600/mirror-self-reflection-image.jpg"/>
          <p:cNvPicPr>
            <a:picLocks noGrp="1" noChangeAspect="1" noChangeArrowheads="1"/>
          </p:cNvPicPr>
          <p:nvPr>
            <p:ph sz="half" idx="2"/>
          </p:nvPr>
        </p:nvPicPr>
        <p:blipFill>
          <a:blip r:embed="rId2"/>
          <a:srcRect/>
          <a:stretch>
            <a:fillRect/>
          </a:stretch>
        </p:blipFill>
        <p:spPr bwMode="auto">
          <a:xfrm>
            <a:off x="7347780" y="2560638"/>
            <a:ext cx="2385939" cy="3309937"/>
          </a:xfrm>
          <a:prstGeom prst="rect">
            <a:avLst/>
          </a:prstGeom>
          <a:noFill/>
        </p:spPr>
      </p:pic>
    </p:spTree>
    <p:extLst>
      <p:ext uri="{BB962C8B-B14F-4D97-AF65-F5344CB8AC3E}">
        <p14:creationId xmlns:p14="http://schemas.microsoft.com/office/powerpoint/2010/main" val="202913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Partner Work</a:t>
            </a:r>
            <a:endParaRPr lang="en-US" dirty="0"/>
          </a:p>
        </p:txBody>
      </p:sp>
      <p:sp>
        <p:nvSpPr>
          <p:cNvPr id="3" name="Content Placeholder 2"/>
          <p:cNvSpPr>
            <a:spLocks noGrp="1"/>
          </p:cNvSpPr>
          <p:nvPr>
            <p:ph sz="half" idx="1"/>
          </p:nvPr>
        </p:nvSpPr>
        <p:spPr/>
        <p:txBody>
          <a:bodyPr>
            <a:normAutofit/>
          </a:bodyPr>
          <a:lstStyle/>
          <a:p>
            <a:r>
              <a:rPr lang="en-US" dirty="0" smtClean="0"/>
              <a:t>With your table buddy-write an quick example of satire or satirical norms criticizing someone well known in society (note-don’t criticize classmates). Then you will share with your quadrants.  </a:t>
            </a:r>
            <a:endParaRPr lang="en-US" dirty="0"/>
          </a:p>
        </p:txBody>
      </p:sp>
      <p:sp>
        <p:nvSpPr>
          <p:cNvPr id="4" name="Content Placeholder 3"/>
          <p:cNvSpPr>
            <a:spLocks noGrp="1"/>
          </p:cNvSpPr>
          <p:nvPr>
            <p:ph sz="half" idx="2"/>
          </p:nvPr>
        </p:nvSpPr>
        <p:spPr/>
        <p:txBody>
          <a:bodyPr>
            <a:noAutofit/>
          </a:bodyPr>
          <a:lstStyle/>
          <a:p>
            <a:r>
              <a:rPr lang="en-US" sz="1300" dirty="0" smtClean="0"/>
              <a:t>Example of satire: “Kim </a:t>
            </a:r>
            <a:r>
              <a:rPr lang="en-US" sz="1300" dirty="0" err="1" smtClean="0"/>
              <a:t>Kardasian</a:t>
            </a:r>
            <a:r>
              <a:rPr lang="en-US" sz="1300" dirty="0" smtClean="0"/>
              <a:t> should really be given a medal of honor for her contributions to helping youth find a purpose in life. She a shining example of how you have to work hard to achieve your dreams even when you come from a poor background.”</a:t>
            </a:r>
          </a:p>
          <a:p>
            <a:r>
              <a:rPr lang="en-US" sz="1300" dirty="0" smtClean="0"/>
              <a:t>Example of satirical norm: “Freddy Famous was a true example for all youth aspiring to contribute to the world. He came from a poor background and taught himself to read by the age of four. He soon was walking 10 miles a day to get to his community center to participate in plays. After years of hard work he finally achieved fame as an actor in </a:t>
            </a:r>
            <a:r>
              <a:rPr lang="en-US" sz="1300" dirty="0" err="1" smtClean="0"/>
              <a:t>hollywood</a:t>
            </a:r>
            <a:r>
              <a:rPr lang="en-US" sz="1300" dirty="0" smtClean="0"/>
              <a:t>, but remained humble, living in a small apartment in his hometown. He donates 70% of his yearly income to the community center where he got his start and works with the youth of his hometown every weekend. Parties, drugs, expensive cars, and wasting money are not part of his vocabulary.”</a:t>
            </a:r>
            <a:endParaRPr lang="en-US" sz="1300" dirty="0"/>
          </a:p>
        </p:txBody>
      </p:sp>
    </p:spTree>
    <p:extLst>
      <p:ext uri="{BB962C8B-B14F-4D97-AF65-F5344CB8AC3E}">
        <p14:creationId xmlns:p14="http://schemas.microsoft.com/office/powerpoint/2010/main" val="3189921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 Continued…</a:t>
            </a:r>
            <a:endParaRPr lang="en-US" b="1" dirty="0"/>
          </a:p>
        </p:txBody>
      </p:sp>
      <p:sp>
        <p:nvSpPr>
          <p:cNvPr id="4" name="Content Placeholder 3"/>
          <p:cNvSpPr>
            <a:spLocks noGrp="1"/>
          </p:cNvSpPr>
          <p:nvPr>
            <p:ph sz="half" idx="2"/>
          </p:nvPr>
        </p:nvSpPr>
        <p:spPr>
          <a:xfrm>
            <a:off x="3259395" y="2560319"/>
            <a:ext cx="7640254" cy="3516015"/>
          </a:xfrm>
        </p:spPr>
        <p:txBody>
          <a:bodyPr>
            <a:normAutofit fontScale="92500" lnSpcReduction="10000"/>
          </a:bodyPr>
          <a:lstStyle/>
          <a:p>
            <a:r>
              <a:rPr lang="en-US" b="1" dirty="0" smtClean="0">
                <a:solidFill>
                  <a:srgbClr val="C00000"/>
                </a:solidFill>
              </a:rPr>
              <a:t>In the Prologue, Chaucer examines three segments of Medieval England:</a:t>
            </a:r>
          </a:p>
          <a:p>
            <a:pPr lvl="1"/>
            <a:r>
              <a:rPr lang="en-US" sz="1800" dirty="0" smtClean="0"/>
              <a:t>1</a:t>
            </a:r>
            <a:r>
              <a:rPr lang="en-US" sz="1800" dirty="0"/>
              <a:t>.  </a:t>
            </a:r>
            <a:r>
              <a:rPr lang="en-US" sz="1800" b="1" dirty="0">
                <a:solidFill>
                  <a:srgbClr val="C00000"/>
                </a:solidFill>
              </a:rPr>
              <a:t>The Old Feudal order </a:t>
            </a:r>
            <a:r>
              <a:rPr lang="en-US" sz="1800" dirty="0"/>
              <a:t>– these are all of the pilgrims associated with the feudal class system.</a:t>
            </a:r>
          </a:p>
          <a:p>
            <a:pPr lvl="2"/>
            <a:r>
              <a:rPr lang="en-US" sz="1400" dirty="0">
                <a:solidFill>
                  <a:srgbClr val="002060"/>
                </a:solidFill>
              </a:rPr>
              <a:t>Knight, Squire, Yeoman, Plowman . . . </a:t>
            </a:r>
          </a:p>
          <a:p>
            <a:pPr lvl="1"/>
            <a:r>
              <a:rPr lang="en-US" sz="1800" dirty="0"/>
              <a:t>2. </a:t>
            </a:r>
            <a:r>
              <a:rPr lang="en-US" sz="1800" b="1" dirty="0"/>
              <a:t> </a:t>
            </a:r>
            <a:r>
              <a:rPr lang="en-US" sz="1800" b="1" dirty="0">
                <a:solidFill>
                  <a:srgbClr val="C00000"/>
                </a:solidFill>
              </a:rPr>
              <a:t>The Merchant Class </a:t>
            </a:r>
            <a:r>
              <a:rPr lang="en-US" sz="1800" dirty="0"/>
              <a:t>– this was the rising middle class of the time; towns and cities were emerging and therefore necessitated the need for skilled services:</a:t>
            </a:r>
          </a:p>
          <a:p>
            <a:pPr lvl="2"/>
            <a:r>
              <a:rPr lang="en-US" sz="1400" dirty="0">
                <a:solidFill>
                  <a:srgbClr val="002060"/>
                </a:solidFill>
              </a:rPr>
              <a:t>Merchant, Man of Law, Guildsmen, Cook . . </a:t>
            </a:r>
            <a:r>
              <a:rPr lang="en-US" sz="1400" dirty="0"/>
              <a:t>. </a:t>
            </a:r>
          </a:p>
          <a:p>
            <a:pPr lvl="1"/>
            <a:r>
              <a:rPr lang="en-US" sz="1800" dirty="0"/>
              <a:t>3.  </a:t>
            </a:r>
            <a:r>
              <a:rPr lang="en-US" sz="1800" b="1" dirty="0">
                <a:solidFill>
                  <a:srgbClr val="C00000"/>
                </a:solidFill>
              </a:rPr>
              <a:t>The Ecclesiastical (Church) Class </a:t>
            </a:r>
            <a:r>
              <a:rPr lang="en-US" sz="1800" dirty="0"/>
              <a:t>– these were all of the members of the church.  Chaucer is most critical of this segment of his society.</a:t>
            </a:r>
          </a:p>
          <a:p>
            <a:pPr lvl="2"/>
            <a:r>
              <a:rPr lang="en-US" sz="1400" dirty="0">
                <a:solidFill>
                  <a:srgbClr val="002060"/>
                </a:solidFill>
              </a:rPr>
              <a:t>Prioress, Monk, Friar, Pardoner . . . </a:t>
            </a:r>
          </a:p>
          <a:p>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1295402" y="2560319"/>
            <a:ext cx="1823204" cy="3309937"/>
          </a:xfrm>
          <a:prstGeom prst="rect">
            <a:avLst/>
          </a:prstGeom>
          <a:noFill/>
          <a:ln w="9525">
            <a:noFill/>
            <a:miter lim="800000"/>
            <a:headEnd/>
            <a:tailEnd/>
          </a:ln>
        </p:spPr>
      </p:pic>
    </p:spTree>
    <p:extLst>
      <p:ext uri="{BB962C8B-B14F-4D97-AF65-F5344CB8AC3E}">
        <p14:creationId xmlns:p14="http://schemas.microsoft.com/office/powerpoint/2010/main" val="295212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Literary Tour</a:t>
            </a:r>
            <a:endParaRPr lang="en-US" dirty="0"/>
          </a:p>
        </p:txBody>
      </p:sp>
      <p:sp>
        <p:nvSpPr>
          <p:cNvPr id="4" name="Content Placeholder 3"/>
          <p:cNvSpPr>
            <a:spLocks noGrp="1"/>
          </p:cNvSpPr>
          <p:nvPr>
            <p:ph sz="half" idx="2"/>
          </p:nvPr>
        </p:nvSpPr>
        <p:spPr>
          <a:xfrm>
            <a:off x="5088194" y="2560320"/>
            <a:ext cx="5811454" cy="3530764"/>
          </a:xfrm>
        </p:spPr>
        <p:txBody>
          <a:bodyPr>
            <a:normAutofit fontScale="77500" lnSpcReduction="20000"/>
          </a:bodyPr>
          <a:lstStyle/>
          <a:p>
            <a:r>
              <a:rPr lang="en-US" dirty="0">
                <a:solidFill>
                  <a:schemeClr val="accent2"/>
                </a:solidFill>
              </a:rPr>
              <a:t>Chaucer uses the popular genres of his time when he creates the inner stories of the various pilgrims:</a:t>
            </a:r>
          </a:p>
          <a:p>
            <a:pPr lvl="1"/>
            <a:r>
              <a:rPr lang="en-US" sz="1600" dirty="0">
                <a:solidFill>
                  <a:schemeClr val="accent2"/>
                </a:solidFill>
              </a:rPr>
              <a:t>Romances (tales of chivalry)</a:t>
            </a:r>
          </a:p>
          <a:p>
            <a:pPr lvl="2"/>
            <a:r>
              <a:rPr lang="en-US" sz="1200" dirty="0"/>
              <a:t>The Wife of Bath’s Tale</a:t>
            </a:r>
          </a:p>
          <a:p>
            <a:pPr lvl="1"/>
            <a:r>
              <a:rPr lang="en-US" sz="1600" dirty="0">
                <a:solidFill>
                  <a:schemeClr val="accent2"/>
                </a:solidFill>
              </a:rPr>
              <a:t>Fabliaux (short, bawdy, humorous stories)</a:t>
            </a:r>
          </a:p>
          <a:p>
            <a:pPr lvl="2"/>
            <a:r>
              <a:rPr lang="en-US" sz="1200" dirty="0"/>
              <a:t>The Miller’s Tale</a:t>
            </a:r>
          </a:p>
          <a:p>
            <a:pPr lvl="1"/>
            <a:r>
              <a:rPr lang="en-US" sz="1600" dirty="0">
                <a:solidFill>
                  <a:schemeClr val="accent2"/>
                </a:solidFill>
              </a:rPr>
              <a:t>The stories of saint’s lives, sermons</a:t>
            </a:r>
          </a:p>
          <a:p>
            <a:pPr lvl="2"/>
            <a:r>
              <a:rPr lang="en-US" sz="1200" dirty="0"/>
              <a:t>The Parson’s Tale</a:t>
            </a:r>
          </a:p>
          <a:p>
            <a:pPr lvl="1"/>
            <a:r>
              <a:rPr lang="en-US" sz="1600" dirty="0">
                <a:solidFill>
                  <a:schemeClr val="accent2"/>
                </a:solidFill>
              </a:rPr>
              <a:t>Allegories (narratives in which characters represent abstractions such as Pride or Honor).</a:t>
            </a:r>
          </a:p>
          <a:p>
            <a:pPr lvl="2"/>
            <a:r>
              <a:rPr lang="en-US" sz="1200" dirty="0"/>
              <a:t>The Pardoner’s Tale</a:t>
            </a:r>
          </a:p>
          <a:p>
            <a:r>
              <a:rPr lang="en-US" sz="2000" dirty="0"/>
              <a:t>Chaucer wrote much of the Tales using his own form, the heroic couplet, a pair of rhyming lines with five stressed syllables each.</a:t>
            </a:r>
          </a:p>
          <a:p>
            <a:endParaRPr lang="en-US" dirty="0"/>
          </a:p>
        </p:txBody>
      </p:sp>
      <p:pic>
        <p:nvPicPr>
          <p:cNvPr id="5" name="Picture 2" descr="http://www.bbc.co.uk/shropshire/stage/2003/09/images/canterbury_tales_270.jpg"/>
          <p:cNvPicPr>
            <a:picLocks noGrp="1" noChangeAspect="1" noChangeArrowheads="1"/>
          </p:cNvPicPr>
          <p:nvPr>
            <p:ph sz="half" idx="1"/>
          </p:nvPr>
        </p:nvPicPr>
        <p:blipFill>
          <a:blip r:embed="rId2"/>
          <a:srcRect/>
          <a:stretch>
            <a:fillRect/>
          </a:stretch>
        </p:blipFill>
        <p:spPr bwMode="auto">
          <a:xfrm>
            <a:off x="1295402" y="2919526"/>
            <a:ext cx="3648073" cy="2229378"/>
          </a:xfrm>
          <a:prstGeom prst="rect">
            <a:avLst/>
          </a:prstGeom>
          <a:noFill/>
          <a:ln w="9525">
            <a:noFill/>
            <a:miter lim="800000"/>
            <a:headEnd/>
            <a:tailEnd/>
          </a:ln>
        </p:spPr>
      </p:pic>
    </p:spTree>
    <p:extLst>
      <p:ext uri="{BB962C8B-B14F-4D97-AF65-F5344CB8AC3E}">
        <p14:creationId xmlns:p14="http://schemas.microsoft.com/office/powerpoint/2010/main" val="278284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Literary Analysis</a:t>
            </a:r>
          </a:p>
        </p:txBody>
      </p:sp>
      <p:sp>
        <p:nvSpPr>
          <p:cNvPr id="3" name="Content Placeholder 2"/>
          <p:cNvSpPr>
            <a:spLocks noGrp="1"/>
          </p:cNvSpPr>
          <p:nvPr>
            <p:ph sz="half" idx="1"/>
          </p:nvPr>
        </p:nvSpPr>
        <p:spPr>
          <a:xfrm>
            <a:off x="1298448" y="2560319"/>
            <a:ext cx="4718304" cy="3501267"/>
          </a:xfrm>
        </p:spPr>
        <p:txBody>
          <a:bodyPr>
            <a:normAutofit fontScale="92500" lnSpcReduction="10000"/>
          </a:bodyPr>
          <a:lstStyle/>
          <a:p>
            <a:r>
              <a:rPr lang="en-US" b="1" dirty="0">
                <a:solidFill>
                  <a:srgbClr val="C00000"/>
                </a:solidFill>
              </a:rPr>
              <a:t>Each character in The Canterbury Tales represents a different segment of society in Chaucer’s time. </a:t>
            </a:r>
            <a:r>
              <a:rPr lang="en-US" dirty="0"/>
              <a:t>By noting the virtues and faults of each, Chaucer provides </a:t>
            </a:r>
            <a:r>
              <a:rPr lang="en-US" b="1" u="sng" dirty="0"/>
              <a:t>social commentary</a:t>
            </a:r>
            <a:r>
              <a:rPr lang="en-US" dirty="0"/>
              <a:t>, writing that offers insight into society, its values, and its customs. While reading, draw conclusions from the characters about Chaucer’s views on English society.</a:t>
            </a:r>
          </a:p>
          <a:p>
            <a:endParaRPr lang="en-US" dirty="0"/>
          </a:p>
        </p:txBody>
      </p:sp>
      <p:pic>
        <p:nvPicPr>
          <p:cNvPr id="5" name="Content Placeholder 4"/>
          <p:cNvPicPr>
            <a:picLocks noGrp="1" noChangeAspect="1" noChangeArrowheads="1"/>
          </p:cNvPicPr>
          <p:nvPr>
            <p:ph sz="half" idx="2"/>
          </p:nvPr>
        </p:nvPicPr>
        <p:blipFill>
          <a:blip r:embed="rId2"/>
          <a:srcRect/>
          <a:stretch>
            <a:fillRect/>
          </a:stretch>
        </p:blipFill>
        <p:spPr bwMode="auto">
          <a:xfrm>
            <a:off x="6339589" y="2757948"/>
            <a:ext cx="4058024" cy="2687314"/>
          </a:xfrm>
          <a:prstGeom prst="rect">
            <a:avLst/>
          </a:prstGeom>
          <a:noFill/>
          <a:ln w="9525">
            <a:noFill/>
            <a:miter lim="800000"/>
            <a:headEnd/>
            <a:tailEnd/>
          </a:ln>
        </p:spPr>
      </p:pic>
    </p:spTree>
    <p:extLst>
      <p:ext uri="{BB962C8B-B14F-4D97-AF65-F5344CB8AC3E}">
        <p14:creationId xmlns:p14="http://schemas.microsoft.com/office/powerpoint/2010/main" val="95399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Partner Work</a:t>
            </a:r>
            <a:endParaRPr lang="en-US" dirty="0"/>
          </a:p>
        </p:txBody>
      </p:sp>
      <p:sp>
        <p:nvSpPr>
          <p:cNvPr id="3" name="Content Placeholder 2"/>
          <p:cNvSpPr>
            <a:spLocks noGrp="1"/>
          </p:cNvSpPr>
          <p:nvPr>
            <p:ph sz="half" idx="1"/>
          </p:nvPr>
        </p:nvSpPr>
        <p:spPr>
          <a:xfrm>
            <a:off x="1298448" y="2560320"/>
            <a:ext cx="9598150" cy="3310128"/>
          </a:xfrm>
        </p:spPr>
        <p:txBody>
          <a:bodyPr>
            <a:normAutofit/>
          </a:bodyPr>
          <a:lstStyle/>
          <a:p>
            <a:r>
              <a:rPr lang="en-US" sz="4000" dirty="0" smtClean="0"/>
              <a:t>If Chaucer were writing this today, what members of society do you think he would write about? List some. </a:t>
            </a:r>
            <a:endParaRPr lang="en-US" sz="4000" dirty="0"/>
          </a:p>
        </p:txBody>
      </p:sp>
    </p:spTree>
    <p:extLst>
      <p:ext uri="{BB962C8B-B14F-4D97-AF65-F5344CB8AC3E}">
        <p14:creationId xmlns:p14="http://schemas.microsoft.com/office/powerpoint/2010/main" val="318091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why go to Canterbury?</a:t>
            </a:r>
          </a:p>
        </p:txBody>
      </p:sp>
      <p:sp>
        <p:nvSpPr>
          <p:cNvPr id="4" name="Content Placeholder 3"/>
          <p:cNvSpPr>
            <a:spLocks noGrp="1"/>
          </p:cNvSpPr>
          <p:nvPr>
            <p:ph sz="half" idx="2"/>
          </p:nvPr>
        </p:nvSpPr>
        <p:spPr>
          <a:xfrm>
            <a:off x="5147187" y="2560320"/>
            <a:ext cx="5752461" cy="3310128"/>
          </a:xfrm>
        </p:spPr>
        <p:txBody>
          <a:bodyPr>
            <a:normAutofit fontScale="92500" lnSpcReduction="20000"/>
          </a:bodyPr>
          <a:lstStyle/>
          <a:p>
            <a:r>
              <a:rPr lang="en-US" dirty="0" smtClean="0"/>
              <a:t>One answer: Religion</a:t>
            </a:r>
          </a:p>
          <a:p>
            <a:r>
              <a:rPr lang="en-US" dirty="0" smtClean="0"/>
              <a:t>Canterbury </a:t>
            </a:r>
            <a:r>
              <a:rPr lang="en-US" dirty="0"/>
              <a:t>has always been an important religious center in England.</a:t>
            </a:r>
          </a:p>
          <a:p>
            <a:r>
              <a:rPr lang="en-US" dirty="0"/>
              <a:t>St. Augustine (seen in stained glass from the Canterbury Cathedral) was sent by Pope Gregory the Great to establish the Catholic faith in the country</a:t>
            </a:r>
          </a:p>
          <a:p>
            <a:r>
              <a:rPr lang="en-US" dirty="0"/>
              <a:t>Religion played an important part in medieval life.</a:t>
            </a:r>
          </a:p>
          <a:p>
            <a:endParaRPr lang="en-US" dirty="0"/>
          </a:p>
        </p:txBody>
      </p:sp>
      <p:pic>
        <p:nvPicPr>
          <p:cNvPr id="7" name="Picture 4" descr="stauggla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4167"/>
          <a:stretch>
            <a:fillRect/>
          </a:stretch>
        </p:blipFill>
        <p:spPr bwMode="auto">
          <a:xfrm>
            <a:off x="2330245" y="2560320"/>
            <a:ext cx="2130060" cy="33296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10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religion important?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It’s the Middle Ages</a:t>
            </a:r>
          </a:p>
          <a:p>
            <a:pPr lvl="1"/>
            <a:r>
              <a:rPr lang="en-US" dirty="0"/>
              <a:t>Plague</a:t>
            </a:r>
          </a:p>
          <a:p>
            <a:pPr lvl="1"/>
            <a:r>
              <a:rPr lang="en-US" dirty="0"/>
              <a:t>Warfare</a:t>
            </a:r>
          </a:p>
          <a:p>
            <a:pPr lvl="1"/>
            <a:r>
              <a:rPr lang="en-US" dirty="0"/>
              <a:t>High Infant Mortality Rate</a:t>
            </a:r>
          </a:p>
          <a:p>
            <a:pPr lvl="1"/>
            <a:r>
              <a:rPr lang="en-US" dirty="0"/>
              <a:t>Short Life Expectancy</a:t>
            </a:r>
          </a:p>
          <a:p>
            <a:pPr lvl="1"/>
            <a:r>
              <a:rPr lang="en-US" dirty="0"/>
              <a:t>…and if you were a peasant, you lived your whole life in harsh conditions</a:t>
            </a:r>
          </a:p>
          <a:p>
            <a:r>
              <a:rPr lang="en-US" dirty="0"/>
              <a:t>About the best thing that you had to look forward to was dying and going to heaven</a:t>
            </a:r>
          </a:p>
          <a:p>
            <a:endParaRPr lang="en-US" dirty="0"/>
          </a:p>
        </p:txBody>
      </p:sp>
      <p:pic>
        <p:nvPicPr>
          <p:cNvPr id="5" name="Picture 3" descr="Canterbury_Cathedral_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15547" y="2621703"/>
            <a:ext cx="4232787" cy="317459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3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Canterbury was a Pilgrimage Site</a:t>
            </a:r>
          </a:p>
        </p:txBody>
      </p:sp>
      <p:sp>
        <p:nvSpPr>
          <p:cNvPr id="3" name="Content Placeholder 2"/>
          <p:cNvSpPr>
            <a:spLocks noGrp="1"/>
          </p:cNvSpPr>
          <p:nvPr>
            <p:ph sz="half" idx="1"/>
          </p:nvPr>
        </p:nvSpPr>
        <p:spPr/>
        <p:txBody>
          <a:bodyPr/>
          <a:lstStyle/>
          <a:p>
            <a:r>
              <a:rPr lang="en-US" b="1" dirty="0">
                <a:solidFill>
                  <a:srgbClr val="C00000"/>
                </a:solidFill>
              </a:rPr>
              <a:t>People of all classes went on pilgrimages to holy sites to ask for help with medical, financial or other problems</a:t>
            </a:r>
            <a:r>
              <a:rPr lang="en-US" b="1" dirty="0" smtClean="0">
                <a:solidFill>
                  <a:srgbClr val="C00000"/>
                </a:solidFill>
              </a:rPr>
              <a:t>.</a:t>
            </a:r>
          </a:p>
          <a:p>
            <a:r>
              <a:rPr lang="en-US" dirty="0"/>
              <a:t>The Shrine of</a:t>
            </a:r>
            <a:br>
              <a:rPr lang="en-US" dirty="0"/>
            </a:br>
            <a:r>
              <a:rPr lang="en-US" dirty="0"/>
              <a:t>St. Thomas à </a:t>
            </a:r>
            <a:r>
              <a:rPr lang="en-US" dirty="0" smtClean="0"/>
              <a:t>Becket is also located there.</a:t>
            </a:r>
            <a:endParaRPr lang="en-US" dirty="0"/>
          </a:p>
          <a:p>
            <a:endParaRPr lang="en-US" dirty="0"/>
          </a:p>
        </p:txBody>
      </p:sp>
      <p:pic>
        <p:nvPicPr>
          <p:cNvPr id="5" name="Content Placeholder 4" descr="cantwindo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43251" y="2591128"/>
            <a:ext cx="3248512" cy="32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3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Thomas à Becket</a:t>
            </a:r>
          </a:p>
        </p:txBody>
      </p:sp>
      <p:sp>
        <p:nvSpPr>
          <p:cNvPr id="3" name="Content Placeholder 2"/>
          <p:cNvSpPr>
            <a:spLocks noGrp="1"/>
          </p:cNvSpPr>
          <p:nvPr>
            <p:ph sz="half" idx="1"/>
          </p:nvPr>
        </p:nvSpPr>
        <p:spPr>
          <a:xfrm>
            <a:off x="1298447" y="2560320"/>
            <a:ext cx="5662791" cy="3310128"/>
          </a:xfrm>
        </p:spPr>
        <p:txBody>
          <a:bodyPr>
            <a:normAutofit fontScale="92500" lnSpcReduction="10000"/>
          </a:bodyPr>
          <a:lstStyle/>
          <a:p>
            <a:r>
              <a:rPr lang="en-US" dirty="0"/>
              <a:t>Becket was a trusted adviser and friend of King Henry II.  Henry named Becket Archbishop of Canterbury</a:t>
            </a:r>
            <a:r>
              <a:rPr lang="en-US" dirty="0" smtClean="0"/>
              <a:t>.</a:t>
            </a:r>
          </a:p>
          <a:p>
            <a:r>
              <a:rPr lang="en-US" dirty="0"/>
              <a:t>Becket’s outspoken style angered the King.  One day, Henry complained, “Will no one rid me of this meddlesome priest?”  Three knights rode to Canterbury where they found Becket at the altar of Canterbury Cathedral</a:t>
            </a:r>
            <a:r>
              <a:rPr lang="en-US" dirty="0" smtClean="0"/>
              <a:t>.</a:t>
            </a:r>
          </a:p>
          <a:p>
            <a:r>
              <a:rPr lang="en-US" dirty="0"/>
              <a:t>Becket was murdered at the altar.</a:t>
            </a:r>
          </a:p>
        </p:txBody>
      </p:sp>
      <p:pic>
        <p:nvPicPr>
          <p:cNvPr id="5" name="Picture 3" descr="murder_becket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5200" y="2560320"/>
            <a:ext cx="3136843" cy="30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081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Life</a:t>
            </a:r>
            <a:endParaRPr lang="en-US" dirty="0"/>
          </a:p>
        </p:txBody>
      </p:sp>
      <p:sp>
        <p:nvSpPr>
          <p:cNvPr id="3" name="Content Placeholder 2"/>
          <p:cNvSpPr>
            <a:spLocks noGrp="1"/>
          </p:cNvSpPr>
          <p:nvPr>
            <p:ph idx="1"/>
          </p:nvPr>
        </p:nvSpPr>
        <p:spPr>
          <a:xfrm>
            <a:off x="1295401" y="2556932"/>
            <a:ext cx="6119552" cy="3318936"/>
          </a:xfrm>
        </p:spPr>
        <p:txBody>
          <a:bodyPr>
            <a:normAutofit fontScale="92500"/>
          </a:bodyPr>
          <a:lstStyle/>
          <a:p>
            <a:r>
              <a:rPr lang="en-US" dirty="0">
                <a:solidFill>
                  <a:schemeClr val="tx1"/>
                </a:solidFill>
              </a:rPr>
              <a:t>Born c. 1340</a:t>
            </a:r>
          </a:p>
          <a:p>
            <a:r>
              <a:rPr lang="en-US" dirty="0">
                <a:solidFill>
                  <a:schemeClr val="tx1"/>
                </a:solidFill>
              </a:rPr>
              <a:t>Son of a prosperous wine merchant</a:t>
            </a:r>
          </a:p>
          <a:p>
            <a:r>
              <a:rPr lang="en-US" dirty="0">
                <a:solidFill>
                  <a:schemeClr val="tx1"/>
                </a:solidFill>
              </a:rPr>
              <a:t>In mid teens, he was placed in the service of the Countess of Ulster so he could obtain more education and be schooled in court and society life</a:t>
            </a:r>
          </a:p>
          <a:p>
            <a:r>
              <a:rPr lang="en-US" dirty="0">
                <a:solidFill>
                  <a:schemeClr val="tx1"/>
                </a:solidFill>
              </a:rPr>
              <a:t>Thus, he would have learned Latin and some Greek as well as perhaps some French and </a:t>
            </a:r>
            <a:r>
              <a:rPr lang="en-US" dirty="0" smtClean="0">
                <a:solidFill>
                  <a:schemeClr val="tx1"/>
                </a:solidFill>
              </a:rPr>
              <a:t>Italian</a:t>
            </a:r>
            <a:endParaRPr lang="en-US" dirty="0">
              <a:solidFill>
                <a:schemeClr val="tx1"/>
              </a:solidFill>
            </a:endParaRPr>
          </a:p>
        </p:txBody>
      </p:sp>
      <p:pic>
        <p:nvPicPr>
          <p:cNvPr id="7" name="Picture 6" descr="chaucer"/>
          <p:cNvPicPr>
            <a:picLocks noChangeAspect="1" noChangeArrowheads="1"/>
          </p:cNvPicPr>
          <p:nvPr/>
        </p:nvPicPr>
        <p:blipFill>
          <a:blip r:embed="rId2">
            <a:extLst>
              <a:ext uri="{28A0092B-C50C-407E-A947-70E740481C1C}">
                <a14:useLocalDpi xmlns:a14="http://schemas.microsoft.com/office/drawing/2010/main" val="0"/>
              </a:ext>
            </a:extLst>
          </a:blip>
          <a:srcRect r="6560"/>
          <a:stretch>
            <a:fillRect/>
          </a:stretch>
        </p:blipFill>
        <p:spPr bwMode="auto">
          <a:xfrm>
            <a:off x="7845079" y="2566017"/>
            <a:ext cx="2495953" cy="330985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1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Saint is made…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death of Becket angered the peasants who felt his Saxon heritage made him one of them</a:t>
            </a:r>
            <a:r>
              <a:rPr lang="en-US" dirty="0" smtClean="0"/>
              <a:t>.</a:t>
            </a:r>
          </a:p>
          <a:p>
            <a:r>
              <a:rPr lang="en-US" dirty="0"/>
              <a:t>Canterbury Cathedral became a site for pilgrims to offer prayers to St. Thomas</a:t>
            </a:r>
            <a:r>
              <a:rPr lang="en-US" dirty="0" smtClean="0"/>
              <a:t>.</a:t>
            </a:r>
          </a:p>
          <a:p>
            <a:r>
              <a:rPr lang="en-US" dirty="0"/>
              <a:t>Today, a modern cross made from swords marks the site of the martyrdom.</a:t>
            </a:r>
          </a:p>
        </p:txBody>
      </p:sp>
      <p:pic>
        <p:nvPicPr>
          <p:cNvPr id="5" name="Picture 2" descr="martyrd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9356" y="2560320"/>
            <a:ext cx="2299604" cy="3486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9448327" y="2905121"/>
            <a:ext cx="1996893" cy="369332"/>
          </a:xfrm>
          <a:prstGeom prst="rect">
            <a:avLst/>
          </a:prstGeom>
        </p:spPr>
        <p:txBody>
          <a:bodyPr wrap="none">
            <a:spAutoFit/>
          </a:bodyPr>
          <a:lstStyle/>
          <a:p>
            <a:pPr>
              <a:spcBef>
                <a:spcPct val="50000"/>
              </a:spcBef>
              <a:buFontTx/>
              <a:buNone/>
            </a:pPr>
            <a:r>
              <a:rPr lang="en-US" i="1" dirty="0"/>
              <a:t>A close-up of the altar.</a:t>
            </a:r>
            <a:endParaRPr lang="en-US" dirty="0"/>
          </a:p>
        </p:txBody>
      </p:sp>
    </p:spTree>
    <p:extLst>
      <p:ext uri="{BB962C8B-B14F-4D97-AF65-F5344CB8AC3E}">
        <p14:creationId xmlns:p14="http://schemas.microsoft.com/office/powerpoint/2010/main" val="1220841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Closing</a:t>
            </a:r>
            <a:endParaRPr lang="en-US" i="1" dirty="0"/>
          </a:p>
        </p:txBody>
      </p:sp>
      <p:sp>
        <p:nvSpPr>
          <p:cNvPr id="3" name="Content Placeholder 2"/>
          <p:cNvSpPr>
            <a:spLocks noGrp="1"/>
          </p:cNvSpPr>
          <p:nvPr>
            <p:ph sz="half" idx="1"/>
          </p:nvPr>
        </p:nvSpPr>
        <p:spPr/>
        <p:txBody>
          <a:bodyPr>
            <a:normAutofit fontScale="92500" lnSpcReduction="20000"/>
          </a:bodyPr>
          <a:lstStyle/>
          <a:p>
            <a:r>
              <a:rPr lang="en-US" dirty="0">
                <a:solidFill>
                  <a:schemeClr val="tx1"/>
                </a:solidFill>
                <a:latin typeface="Arial" panose="020B0604020202020204" pitchFamily="34" charset="0"/>
              </a:rPr>
              <a:t>The late fourteenth century world was still very much one of the spoken word. Books were copied out by hand and were a rare luxury </a:t>
            </a:r>
            <a:r>
              <a:rPr lang="en-US" dirty="0" smtClean="0">
                <a:solidFill>
                  <a:schemeClr val="tx1"/>
                </a:solidFill>
                <a:latin typeface="Arial" panose="020B0604020202020204" pitchFamily="34" charset="0"/>
              </a:rPr>
              <a:t>until </a:t>
            </a:r>
            <a:r>
              <a:rPr lang="en-US" dirty="0">
                <a:solidFill>
                  <a:schemeClr val="tx1"/>
                </a:solidFill>
                <a:latin typeface="Arial" panose="020B0604020202020204" pitchFamily="34" charset="0"/>
              </a:rPr>
              <a:t>the advent of the printing press 70 years later. The educated elite could read, but they preferred to hear texts read out loud for entertainment. </a:t>
            </a:r>
            <a:r>
              <a:rPr lang="en-US" u="sng" dirty="0">
                <a:solidFill>
                  <a:schemeClr val="tx1"/>
                </a:solidFill>
                <a:latin typeface="Arial" panose="020B0604020202020204" pitchFamily="34" charset="0"/>
              </a:rPr>
              <a:t>The Canterbury Tales</a:t>
            </a:r>
            <a:r>
              <a:rPr lang="en-US" dirty="0">
                <a:solidFill>
                  <a:schemeClr val="tx1"/>
                </a:solidFill>
                <a:latin typeface="Arial" panose="020B0604020202020204" pitchFamily="34" charset="0"/>
              </a:rPr>
              <a:t>, with their earthy humor </a:t>
            </a:r>
            <a:r>
              <a:rPr lang="en-US" dirty="0" smtClean="0">
                <a:solidFill>
                  <a:schemeClr val="tx1"/>
                </a:solidFill>
                <a:latin typeface="Arial" panose="020B0604020202020204" pitchFamily="34" charset="0"/>
              </a:rPr>
              <a:t>and </a:t>
            </a:r>
            <a:r>
              <a:rPr lang="en-US" dirty="0">
                <a:solidFill>
                  <a:schemeClr val="tx1"/>
                </a:solidFill>
                <a:latin typeface="Arial" panose="020B0604020202020204" pitchFamily="34" charset="0"/>
              </a:rPr>
              <a:t>vivid dialogue, were a runaway success.</a:t>
            </a:r>
            <a:endParaRPr lang="en-US" dirty="0"/>
          </a:p>
        </p:txBody>
      </p:sp>
      <p:pic>
        <p:nvPicPr>
          <p:cNvPr id="5" name="Picture 2" descr="Chaucer art with charact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4038" y="2688072"/>
            <a:ext cx="4392559" cy="329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8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let’s travel back to London, to the area called Southward, and stop at the Tabard Inn</a:t>
            </a:r>
            <a:r>
              <a:rPr lang="en-US" dirty="0" smtClean="0"/>
              <a:t>. </a:t>
            </a:r>
            <a:r>
              <a:rPr lang="en-US" dirty="0"/>
              <a:t>We’ll meet the characters and hear their stories.</a:t>
            </a:r>
          </a:p>
        </p:txBody>
      </p:sp>
      <p:pic>
        <p:nvPicPr>
          <p:cNvPr id="7" name="Picture 3" descr="tabar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57325" y="2748756"/>
            <a:ext cx="44005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anterbury_szy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1725" y="2926880"/>
            <a:ext cx="4718050" cy="2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742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begins...</a:t>
            </a:r>
          </a:p>
        </p:txBody>
      </p:sp>
      <p:pic>
        <p:nvPicPr>
          <p:cNvPr id="5" name="Content Placeholder 4" descr="wo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28747" y="2545890"/>
            <a:ext cx="2534506" cy="33099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6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Chaucer the Writer</a:t>
            </a:r>
            <a:endParaRPr lang="en-US" dirty="0"/>
          </a:p>
        </p:txBody>
      </p:sp>
      <p:sp>
        <p:nvSpPr>
          <p:cNvPr id="3" name="Content Placeholder 2"/>
          <p:cNvSpPr>
            <a:spLocks noGrp="1"/>
          </p:cNvSpPr>
          <p:nvPr>
            <p:ph idx="1"/>
          </p:nvPr>
        </p:nvSpPr>
        <p:spPr/>
        <p:txBody>
          <a:bodyPr/>
          <a:lstStyle/>
          <a:p>
            <a:pPr>
              <a:lnSpc>
                <a:spcPct val="90000"/>
              </a:lnSpc>
            </a:pPr>
            <a:r>
              <a:rPr lang="en-US" b="1" dirty="0">
                <a:solidFill>
                  <a:srgbClr val="C00000"/>
                </a:solidFill>
              </a:rPr>
              <a:t>Wrote in the vernacular – common language of the people (English)</a:t>
            </a:r>
          </a:p>
          <a:p>
            <a:pPr>
              <a:lnSpc>
                <a:spcPct val="90000"/>
              </a:lnSpc>
            </a:pPr>
            <a:r>
              <a:rPr lang="en-US" dirty="0"/>
              <a:t>Served as a soldier, government servant, and member of Parliament</a:t>
            </a:r>
          </a:p>
          <a:p>
            <a:pPr>
              <a:lnSpc>
                <a:spcPct val="90000"/>
              </a:lnSpc>
            </a:pPr>
            <a:r>
              <a:rPr lang="en-US" dirty="0"/>
              <a:t>Introduced iambic pentameter</a:t>
            </a:r>
          </a:p>
          <a:p>
            <a:pPr>
              <a:lnSpc>
                <a:spcPct val="90000"/>
              </a:lnSpc>
            </a:pPr>
            <a:r>
              <a:rPr lang="en-US" dirty="0"/>
              <a:t>First writer buried in Westminster </a:t>
            </a:r>
            <a:r>
              <a:rPr lang="en-US" dirty="0" smtClean="0"/>
              <a:t>Abbey</a:t>
            </a:r>
          </a:p>
          <a:p>
            <a:endParaRPr lang="en-US" dirty="0"/>
          </a:p>
        </p:txBody>
      </p:sp>
    </p:spTree>
    <p:extLst>
      <p:ext uri="{BB962C8B-B14F-4D97-AF65-F5344CB8AC3E}">
        <p14:creationId xmlns:p14="http://schemas.microsoft.com/office/powerpoint/2010/main" val="41606681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Partner Question</a:t>
            </a:r>
            <a:endParaRPr lang="en-US" dirty="0"/>
          </a:p>
        </p:txBody>
      </p:sp>
      <p:sp>
        <p:nvSpPr>
          <p:cNvPr id="3" name="Content Placeholder 2"/>
          <p:cNvSpPr>
            <a:spLocks noGrp="1"/>
          </p:cNvSpPr>
          <p:nvPr>
            <p:ph idx="1"/>
          </p:nvPr>
        </p:nvSpPr>
        <p:spPr/>
        <p:txBody>
          <a:bodyPr>
            <a:noAutofit/>
          </a:bodyPr>
          <a:lstStyle/>
          <a:p>
            <a:r>
              <a:rPr lang="en-US" sz="4800" dirty="0" smtClean="0"/>
              <a:t>Why do you think it was significant that Chaucer wrote in the common language of the people?</a:t>
            </a:r>
            <a:endParaRPr lang="en-US" sz="4800" dirty="0"/>
          </a:p>
        </p:txBody>
      </p:sp>
    </p:spTree>
    <p:extLst>
      <p:ext uri="{BB962C8B-B14F-4D97-AF65-F5344CB8AC3E}">
        <p14:creationId xmlns:p14="http://schemas.microsoft.com/office/powerpoint/2010/main" val="420875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sz="3200" b="1" dirty="0">
                <a:solidFill>
                  <a:srgbClr val="C00000"/>
                </a:solidFill>
              </a:rPr>
              <a:t>The fact that Chaucer wrote in English (Middle English), rather than French or Latin like many of his fellow writers, meant that ordinary folk could enjoy The Canterbury Tales and their vivid characters.</a:t>
            </a:r>
          </a:p>
          <a:p>
            <a:endParaRPr lang="en-US" dirty="0"/>
          </a:p>
        </p:txBody>
      </p:sp>
    </p:spTree>
    <p:extLst>
      <p:ext uri="{BB962C8B-B14F-4D97-AF65-F5344CB8AC3E}">
        <p14:creationId xmlns:p14="http://schemas.microsoft.com/office/powerpoint/2010/main" val="90218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Chaucer’s Plan</a:t>
            </a:r>
            <a:endParaRPr lang="en-US" dirty="0"/>
          </a:p>
        </p:txBody>
      </p:sp>
      <p:sp>
        <p:nvSpPr>
          <p:cNvPr id="3" name="Content Placeholder 2"/>
          <p:cNvSpPr>
            <a:spLocks noGrp="1"/>
          </p:cNvSpPr>
          <p:nvPr>
            <p:ph idx="1"/>
          </p:nvPr>
        </p:nvSpPr>
        <p:spPr/>
        <p:txBody>
          <a:bodyPr/>
          <a:lstStyle/>
          <a:p>
            <a:r>
              <a:rPr lang="en-US" dirty="0"/>
              <a:t>A Prologue followed by a series of stories and linking dialogues and commentaries</a:t>
            </a:r>
          </a:p>
          <a:p>
            <a:r>
              <a:rPr lang="en-US" dirty="0"/>
              <a:t>Each character would tell 2 stories going and 2 stories coming </a:t>
            </a:r>
            <a:r>
              <a:rPr lang="en-US" dirty="0" smtClean="0"/>
              <a:t>home…uh</a:t>
            </a:r>
            <a:r>
              <a:rPr lang="en-US" dirty="0"/>
              <a:t>…  coming home from WHERE?</a:t>
            </a:r>
          </a:p>
          <a:p>
            <a:r>
              <a:rPr lang="en-US" dirty="0"/>
              <a:t>Canterbury of course.  After all, his work IS called :     </a:t>
            </a:r>
            <a:r>
              <a:rPr lang="en-US" b="1" i="1" dirty="0"/>
              <a:t>The Canterbury Tales</a:t>
            </a:r>
            <a:endParaRPr lang="en-US" dirty="0"/>
          </a:p>
          <a:p>
            <a:endParaRPr lang="en-US" dirty="0"/>
          </a:p>
        </p:txBody>
      </p:sp>
    </p:spTree>
    <p:extLst>
      <p:ext uri="{BB962C8B-B14F-4D97-AF65-F5344CB8AC3E}">
        <p14:creationId xmlns:p14="http://schemas.microsoft.com/office/powerpoint/2010/main" val="338215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Journey Begins…</a:t>
            </a:r>
            <a:endParaRPr lang="en-US" dirty="0"/>
          </a:p>
        </p:txBody>
      </p:sp>
      <p:sp>
        <p:nvSpPr>
          <p:cNvPr id="6" name="Content Placeholder 5"/>
          <p:cNvSpPr>
            <a:spLocks noGrp="1"/>
          </p:cNvSpPr>
          <p:nvPr>
            <p:ph sz="half" idx="2"/>
          </p:nvPr>
        </p:nvSpPr>
        <p:spPr>
          <a:xfrm>
            <a:off x="5530645" y="2580968"/>
            <a:ext cx="5928852" cy="3289480"/>
          </a:xfrm>
        </p:spPr>
        <p:txBody>
          <a:bodyPr>
            <a:normAutofit fontScale="92500" lnSpcReduction="20000"/>
          </a:bodyPr>
          <a:lstStyle/>
          <a:p>
            <a:pPr>
              <a:lnSpc>
                <a:spcPct val="80000"/>
              </a:lnSpc>
            </a:pPr>
            <a:r>
              <a:rPr lang="en-US" b="1" dirty="0">
                <a:solidFill>
                  <a:srgbClr val="C00000"/>
                </a:solidFill>
              </a:rPr>
              <a:t>Chaucer uses a religious pilgrimage to display all segments of medieval England.</a:t>
            </a:r>
          </a:p>
          <a:p>
            <a:pPr>
              <a:lnSpc>
                <a:spcPct val="80000"/>
              </a:lnSpc>
            </a:pPr>
            <a:r>
              <a:rPr lang="en-US" dirty="0"/>
              <a:t>The Canterbury Tales begins with a Prologue, </a:t>
            </a:r>
          </a:p>
          <a:p>
            <a:pPr lvl="1">
              <a:lnSpc>
                <a:spcPct val="80000"/>
              </a:lnSpc>
            </a:pPr>
            <a:r>
              <a:rPr lang="en-US" dirty="0"/>
              <a:t>Narrator, presumably Chaucer himself, meets 29 other pilgrims at the Tabard Inn, located in a suburb of London.</a:t>
            </a:r>
          </a:p>
          <a:p>
            <a:pPr>
              <a:lnSpc>
                <a:spcPct val="80000"/>
              </a:lnSpc>
            </a:pPr>
            <a:r>
              <a:rPr lang="en-US" dirty="0"/>
              <a:t>As the pilgrims prepare for their journey, the host of the Inn, Harry Bailey, sets a challenge: </a:t>
            </a:r>
          </a:p>
          <a:p>
            <a:pPr lvl="1">
              <a:lnSpc>
                <a:spcPct val="80000"/>
              </a:lnSpc>
            </a:pPr>
            <a:r>
              <a:rPr lang="en-US" dirty="0"/>
              <a:t>Each pilgrim tell two stories on the way to Canterbury and two stories on the return trip. The person who tells the best tale will be treated to a feast hosted by the other pilgrims. </a:t>
            </a:r>
            <a:endParaRPr lang="en-US" sz="2400" dirty="0"/>
          </a:p>
          <a:p>
            <a:endParaRPr lang="en-US" dirty="0"/>
          </a:p>
        </p:txBody>
      </p:sp>
      <p:pic>
        <p:nvPicPr>
          <p:cNvPr id="7" name="Picture 4" descr="southeast_ma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4262" y="2802194"/>
            <a:ext cx="4550688" cy="27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67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continued…</a:t>
            </a:r>
            <a:endParaRPr lang="en-US" dirty="0"/>
          </a:p>
        </p:txBody>
      </p:sp>
      <p:sp>
        <p:nvSpPr>
          <p:cNvPr id="4" name="Content Placeholder 3"/>
          <p:cNvSpPr>
            <a:spLocks noGrp="1"/>
          </p:cNvSpPr>
          <p:nvPr>
            <p:ph sz="half" idx="2"/>
          </p:nvPr>
        </p:nvSpPr>
        <p:spPr>
          <a:xfrm>
            <a:off x="6181344" y="2560319"/>
            <a:ext cx="4718304" cy="3589757"/>
          </a:xfrm>
        </p:spPr>
        <p:txBody>
          <a:bodyPr>
            <a:normAutofit fontScale="92500" lnSpcReduction="10000"/>
          </a:bodyPr>
          <a:lstStyle/>
          <a:p>
            <a:pPr>
              <a:lnSpc>
                <a:spcPct val="80000"/>
              </a:lnSpc>
            </a:pPr>
            <a:r>
              <a:rPr lang="en-US" dirty="0"/>
              <a:t>The </a:t>
            </a:r>
            <a:r>
              <a:rPr lang="en-US" i="1" dirty="0"/>
              <a:t>Canterbury Tales </a:t>
            </a:r>
            <a:r>
              <a:rPr lang="en-US" dirty="0"/>
              <a:t>is actually a story about stories, twenty-four different tales set within the overarching tale of the pilgrimage.</a:t>
            </a:r>
          </a:p>
          <a:p>
            <a:pPr>
              <a:lnSpc>
                <a:spcPct val="80000"/>
              </a:lnSpc>
            </a:pPr>
            <a:endParaRPr lang="en-US" dirty="0"/>
          </a:p>
          <a:p>
            <a:pPr>
              <a:lnSpc>
                <a:spcPct val="80000"/>
              </a:lnSpc>
            </a:pPr>
            <a:r>
              <a:rPr lang="en-US" dirty="0"/>
              <a:t>Definition:</a:t>
            </a:r>
          </a:p>
          <a:p>
            <a:pPr lvl="1">
              <a:lnSpc>
                <a:spcPct val="80000"/>
              </a:lnSpc>
            </a:pPr>
            <a:r>
              <a:rPr lang="en-US" b="1" dirty="0">
                <a:solidFill>
                  <a:srgbClr val="C00000"/>
                </a:solidFill>
              </a:rPr>
              <a:t>Frame Story – a story within a story</a:t>
            </a:r>
          </a:p>
          <a:p>
            <a:pPr lvl="2">
              <a:lnSpc>
                <a:spcPct val="80000"/>
              </a:lnSpc>
            </a:pPr>
            <a:r>
              <a:rPr lang="en-US" sz="1600" dirty="0"/>
              <a:t>The Outer Frame Story is about the pilgrims meeting at the Tabard Inn preparing for a journey to Canterbury.</a:t>
            </a:r>
          </a:p>
          <a:p>
            <a:pPr lvl="2">
              <a:lnSpc>
                <a:spcPct val="80000"/>
              </a:lnSpc>
            </a:pPr>
            <a:r>
              <a:rPr lang="en-US" sz="1600" dirty="0"/>
              <a:t>The Inner Frame Story would be all the stories told by the assembled pilgrims along their journey to and from Canterbury.</a:t>
            </a:r>
          </a:p>
          <a:p>
            <a:endParaRPr lang="en-US" dirty="0"/>
          </a:p>
        </p:txBody>
      </p:sp>
      <p:pic>
        <p:nvPicPr>
          <p:cNvPr id="5" name="Picture 2"/>
          <p:cNvPicPr>
            <a:picLocks noGrp="1" noChangeAspect="1" noChangeArrowheads="1"/>
          </p:cNvPicPr>
          <p:nvPr>
            <p:ph sz="half" idx="1"/>
          </p:nvPr>
        </p:nvPicPr>
        <p:blipFill>
          <a:blip r:embed="rId2"/>
          <a:srcRect/>
          <a:stretch>
            <a:fillRect/>
          </a:stretch>
        </p:blipFill>
        <p:spPr bwMode="auto">
          <a:xfrm>
            <a:off x="1781735" y="2545890"/>
            <a:ext cx="3940639" cy="3476602"/>
          </a:xfrm>
          <a:prstGeom prst="rect">
            <a:avLst/>
          </a:prstGeom>
          <a:noFill/>
          <a:ln w="9525">
            <a:noFill/>
            <a:miter lim="800000"/>
            <a:headEnd/>
            <a:tailEnd/>
          </a:ln>
        </p:spPr>
      </p:pic>
    </p:spTree>
    <p:extLst>
      <p:ext uri="{BB962C8B-B14F-4D97-AF65-F5344CB8AC3E}">
        <p14:creationId xmlns:p14="http://schemas.microsoft.com/office/powerpoint/2010/main" val="27529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 of the Era</a:t>
            </a:r>
            <a:endParaRPr lang="en-US" dirty="0"/>
          </a:p>
        </p:txBody>
      </p:sp>
      <p:sp>
        <p:nvSpPr>
          <p:cNvPr id="3" name="Content Placeholder 2"/>
          <p:cNvSpPr>
            <a:spLocks noGrp="1"/>
          </p:cNvSpPr>
          <p:nvPr>
            <p:ph sz="half" idx="1"/>
          </p:nvPr>
        </p:nvSpPr>
        <p:spPr>
          <a:xfrm>
            <a:off x="1298447" y="2560320"/>
            <a:ext cx="9467875" cy="3310128"/>
          </a:xfrm>
        </p:spPr>
        <p:txBody>
          <a:bodyPr>
            <a:normAutofit/>
          </a:bodyPr>
          <a:lstStyle/>
          <a:p>
            <a:r>
              <a:rPr lang="en-US" sz="2000" dirty="0"/>
              <a:t>In the Prologue, Chaucer sketches a brief but vivid portrait of each pilgrim, creating a lively sense of medieval life. </a:t>
            </a:r>
          </a:p>
          <a:p>
            <a:r>
              <a:rPr lang="en-US" sz="2000" dirty="0"/>
              <a:t>The description may literally describe an article of clothing, but figuratively imply something about that character</a:t>
            </a:r>
            <a:r>
              <a:rPr lang="en-US" sz="2000" dirty="0" smtClean="0"/>
              <a:t>.</a:t>
            </a:r>
            <a:endParaRPr lang="en-US" sz="2000" b="1" dirty="0" smtClean="0"/>
          </a:p>
          <a:p>
            <a:r>
              <a:rPr lang="en-US" sz="2000" dirty="0" smtClean="0"/>
              <a:t>Definition</a:t>
            </a:r>
            <a:r>
              <a:rPr lang="en-US" sz="2000" dirty="0"/>
              <a:t>: </a:t>
            </a:r>
            <a:r>
              <a:rPr lang="en-US" sz="2000" b="1" u="sng" dirty="0">
                <a:solidFill>
                  <a:srgbClr val="C00000"/>
                </a:solidFill>
              </a:rPr>
              <a:t>Satire - </a:t>
            </a:r>
            <a:r>
              <a:rPr lang="en-US" sz="2000" dirty="0">
                <a:solidFill>
                  <a:srgbClr val="C00000"/>
                </a:solidFill>
              </a:rPr>
              <a:t>a literary composition, in verse or prose, in which human folly and vice are held up to scorn, derision, or ridicule.</a:t>
            </a:r>
          </a:p>
          <a:p>
            <a:pPr lvl="1"/>
            <a:r>
              <a:rPr lang="en-US" sz="1600" dirty="0">
                <a:solidFill>
                  <a:srgbClr val="C00000"/>
                </a:solidFill>
              </a:rPr>
              <a:t>Like sarcasm . . . He says one thing, but means another.</a:t>
            </a:r>
          </a:p>
          <a:p>
            <a:pPr lvl="1"/>
            <a:r>
              <a:rPr lang="en-US" sz="1600" dirty="0"/>
              <a:t>Our job is to read and comprehend the literal description of each pilgrim, and then, we must figuratively interpret what Chaucer is trying to imply about that pilgrim’s character</a:t>
            </a:r>
            <a:r>
              <a:rPr lang="en-US" sz="1600" dirty="0" smtClean="0"/>
              <a:t>.</a:t>
            </a:r>
          </a:p>
          <a:p>
            <a:pPr marL="457200" lvl="1" indent="0">
              <a:buNone/>
            </a:pPr>
            <a:endParaRPr lang="en-US" sz="1600" dirty="0"/>
          </a:p>
          <a:p>
            <a:endParaRPr lang="en-US" dirty="0"/>
          </a:p>
        </p:txBody>
      </p:sp>
    </p:spTree>
    <p:extLst>
      <p:ext uri="{BB962C8B-B14F-4D97-AF65-F5344CB8AC3E}">
        <p14:creationId xmlns:p14="http://schemas.microsoft.com/office/powerpoint/2010/main" val="1810336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228</TotalTime>
  <Words>1464</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Geoffrey Chaucer and The Canterbury Tales</vt:lpstr>
      <vt:lpstr>Early Life</vt:lpstr>
      <vt:lpstr>Chaucer the Writer</vt:lpstr>
      <vt:lpstr>Table Partner Question</vt:lpstr>
      <vt:lpstr>Answer</vt:lpstr>
      <vt:lpstr>Chaucer’s Plan</vt:lpstr>
      <vt:lpstr>The Journey Begins…</vt:lpstr>
      <vt:lpstr>The Journey continued…</vt:lpstr>
      <vt:lpstr>Snapshots of the Era</vt:lpstr>
      <vt:lpstr>Snapshots Continued…</vt:lpstr>
      <vt:lpstr>Table Partner Work</vt:lpstr>
      <vt:lpstr>Snapshots Continued…</vt:lpstr>
      <vt:lpstr>A Literary Tour</vt:lpstr>
      <vt:lpstr>Literary Analysis</vt:lpstr>
      <vt:lpstr>Table Partner Work</vt:lpstr>
      <vt:lpstr>But why go to Canterbury?</vt:lpstr>
      <vt:lpstr>Why was religion important? </vt:lpstr>
      <vt:lpstr>Also, Canterbury was a Pilgrimage Site</vt:lpstr>
      <vt:lpstr>St. Thomas à Becket</vt:lpstr>
      <vt:lpstr>A Saint is made…</vt:lpstr>
      <vt:lpstr>In Closing</vt:lpstr>
      <vt:lpstr>So, let’s travel back to London, to the area called Southward, and stop at the Tabard Inn. We’ll meet the characters and hear their stories.</vt:lpstr>
      <vt:lpstr>The story begins...</vt:lpstr>
    </vt:vector>
  </TitlesOfParts>
  <Company>Sand Creek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Geoffrey Chaucer and The Canterbury Tales</dc:title>
  <dc:creator>Rachel Myers</dc:creator>
  <cp:lastModifiedBy>Rachel Myers</cp:lastModifiedBy>
  <cp:revision>16</cp:revision>
  <dcterms:created xsi:type="dcterms:W3CDTF">2013-10-02T14:55:34Z</dcterms:created>
  <dcterms:modified xsi:type="dcterms:W3CDTF">2013-10-08T21:26:08Z</dcterms:modified>
</cp:coreProperties>
</file>