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58" d="100"/>
          <a:sy n="58" d="100"/>
        </p:scale>
        <p:origin x="3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10/2/2013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10/2/2013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998" TargetMode="External"/><Relationship Id="rId2" Type="http://schemas.openxmlformats.org/officeDocument/2006/relationships/hyperlink" Target="http://en.wikipedia.org/wiki/Europ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middle Ages</a:t>
            </a:r>
            <a:endParaRPr lang="en-US" dirty="0"/>
          </a:p>
        </p:txBody>
      </p:sp>
      <p:sp>
        <p:nvSpPr>
          <p:cNvPr id="3" name="Subtitle 2"/>
          <p:cNvSpPr>
            <a:spLocks noGrp="1"/>
          </p:cNvSpPr>
          <p:nvPr>
            <p:ph type="subTitle" idx="1"/>
          </p:nvPr>
        </p:nvSpPr>
        <p:spPr/>
        <p:txBody>
          <a:bodyPr/>
          <a:lstStyle/>
          <a:p>
            <a:r>
              <a:rPr lang="en-US" dirty="0" smtClean="0"/>
              <a:t>An Introduction to the times</a:t>
            </a:r>
            <a:endParaRPr lang="en-US" dirty="0"/>
          </a:p>
        </p:txBody>
      </p:sp>
    </p:spTree>
    <p:extLst>
      <p:ext uri="{BB962C8B-B14F-4D97-AF65-F5344CB8AC3E}">
        <p14:creationId xmlns:p14="http://schemas.microsoft.com/office/powerpoint/2010/main" val="88526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squire</a:t>
            </a:r>
            <a:endParaRPr lang="en-US" dirty="0"/>
          </a:p>
        </p:txBody>
      </p:sp>
      <p:sp>
        <p:nvSpPr>
          <p:cNvPr id="3" name="Content Placeholder 2"/>
          <p:cNvSpPr>
            <a:spLocks noGrp="1"/>
          </p:cNvSpPr>
          <p:nvPr>
            <p:ph idx="1"/>
          </p:nvPr>
        </p:nvSpPr>
        <p:spPr>
          <a:xfrm>
            <a:off x="5087388" y="2728436"/>
            <a:ext cx="6168043" cy="3900056"/>
          </a:xfrm>
        </p:spPr>
        <p:txBody>
          <a:bodyPr/>
          <a:lstStyle/>
          <a:p>
            <a:pPr algn="ctr">
              <a:spcBef>
                <a:spcPct val="50000"/>
              </a:spcBef>
              <a:buNone/>
            </a:pPr>
            <a:r>
              <a:rPr lang="en-US" sz="2400" dirty="0">
                <a:latin typeface="Chaucer" pitchFamily="2" charset="0"/>
              </a:rPr>
              <a:t>Age 13 – </a:t>
            </a:r>
            <a:r>
              <a:rPr lang="en-US" sz="2400" dirty="0" smtClean="0">
                <a:latin typeface="Chaucer" pitchFamily="2" charset="0"/>
              </a:rPr>
              <a:t>16</a:t>
            </a:r>
            <a:endParaRPr lang="en-US" sz="2400" dirty="0">
              <a:latin typeface="Chaucer" pitchFamily="2" charset="0"/>
            </a:endParaRPr>
          </a:p>
          <a:p>
            <a:pPr algn="ctr">
              <a:spcBef>
                <a:spcPct val="50000"/>
              </a:spcBef>
            </a:pPr>
            <a:r>
              <a:rPr lang="en-US" sz="2400" dirty="0">
                <a:latin typeface="Chaucer" pitchFamily="2" charset="0"/>
              </a:rPr>
              <a:t>Acting as personal servant to knight</a:t>
            </a:r>
          </a:p>
          <a:p>
            <a:pPr algn="ctr">
              <a:spcBef>
                <a:spcPct val="50000"/>
              </a:spcBef>
            </a:pPr>
            <a:r>
              <a:rPr lang="en-US" sz="2400" dirty="0">
                <a:latin typeface="Chaucer" pitchFamily="2" charset="0"/>
              </a:rPr>
              <a:t>Learning jousting</a:t>
            </a:r>
          </a:p>
          <a:p>
            <a:pPr algn="ctr">
              <a:spcBef>
                <a:spcPct val="50000"/>
              </a:spcBef>
            </a:pPr>
            <a:r>
              <a:rPr lang="en-US" sz="2400" dirty="0">
                <a:latin typeface="Chaucer" pitchFamily="2" charset="0"/>
              </a:rPr>
              <a:t>Assisting knight in battle</a:t>
            </a:r>
          </a:p>
          <a:p>
            <a:pPr algn="ctr">
              <a:spcBef>
                <a:spcPct val="50000"/>
              </a:spcBef>
            </a:pPr>
            <a:r>
              <a:rPr lang="en-US" sz="2400" dirty="0">
                <a:latin typeface="Chaucer" pitchFamily="2" charset="0"/>
              </a:rPr>
              <a:t>Taking charge of prisoners captured in battle</a:t>
            </a:r>
          </a:p>
          <a:p>
            <a:endParaRPr lang="en-US" dirty="0"/>
          </a:p>
        </p:txBody>
      </p:sp>
      <p:sp>
        <p:nvSpPr>
          <p:cNvPr id="4" name="Rectangle 3"/>
          <p:cNvSpPr/>
          <p:nvPr/>
        </p:nvSpPr>
        <p:spPr>
          <a:xfrm>
            <a:off x="3729644" y="823436"/>
            <a:ext cx="6096000" cy="1477328"/>
          </a:xfrm>
          <a:prstGeom prst="rect">
            <a:avLst/>
          </a:prstGeom>
        </p:spPr>
        <p:txBody>
          <a:bodyPr>
            <a:spAutoFit/>
          </a:bodyPr>
          <a:lstStyle/>
          <a:p>
            <a:pPr>
              <a:spcBef>
                <a:spcPct val="50000"/>
              </a:spcBef>
            </a:pPr>
            <a:r>
              <a:rPr lang="en-US" b="1" dirty="0">
                <a:solidFill>
                  <a:srgbClr val="FFCC33"/>
                </a:solidFill>
                <a:latin typeface="Century Gothic" panose="020B0502020202020204" pitchFamily="34" charset="0"/>
              </a:rPr>
              <a:t>At the age of fourteen the page became a squire.  Squires had to follow</a:t>
            </a:r>
            <a:r>
              <a:rPr lang="en-US" dirty="0">
                <a:latin typeface="Chaucer" pitchFamily="2" charset="0"/>
              </a:rPr>
              <a:t> </a:t>
            </a:r>
            <a:br>
              <a:rPr lang="en-US" dirty="0">
                <a:latin typeface="Chaucer" pitchFamily="2" charset="0"/>
              </a:rPr>
            </a:br>
            <a:r>
              <a:rPr lang="en-US" b="1" dirty="0">
                <a:solidFill>
                  <a:srgbClr val="FFCC33"/>
                </a:solidFill>
                <a:latin typeface="Century Gothic" panose="020B0502020202020204" pitchFamily="34" charset="0"/>
              </a:rPr>
              <a:t>their master on the battlefield to protect him if he would fall.  From the 13th century,</a:t>
            </a:r>
            <a:r>
              <a:rPr lang="en-US" dirty="0">
                <a:latin typeface="Chaucer" pitchFamily="2" charset="0"/>
              </a:rPr>
              <a:t> </a:t>
            </a:r>
            <a:r>
              <a:rPr lang="en-US" b="1" dirty="0">
                <a:solidFill>
                  <a:srgbClr val="FFCC33"/>
                </a:solidFill>
                <a:latin typeface="Century Gothic" panose="020B0502020202020204" pitchFamily="34" charset="0"/>
              </a:rPr>
              <a:t>squires fought on the battlefield beside their knight.</a:t>
            </a:r>
            <a:r>
              <a:rPr lang="en-US" dirty="0">
                <a:latin typeface="Chaucer" pitchFamily="2" charset="0"/>
              </a:rPr>
              <a:t> </a:t>
            </a:r>
            <a:endParaRPr lang="en-US" dirty="0">
              <a:latin typeface="Chaucer" pitchFamily="2" charset="0"/>
            </a:endParaRPr>
          </a:p>
        </p:txBody>
      </p:sp>
      <p:pic>
        <p:nvPicPr>
          <p:cNvPr id="5" name="Picture 8" descr="shie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75" y="2930237"/>
            <a:ext cx="4937125"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55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Knights</a:t>
            </a:r>
            <a:endParaRPr lang="en-US" dirty="0"/>
          </a:p>
        </p:txBody>
      </p:sp>
      <p:sp>
        <p:nvSpPr>
          <p:cNvPr id="3" name="Content Placeholder 2"/>
          <p:cNvSpPr>
            <a:spLocks noGrp="1"/>
          </p:cNvSpPr>
          <p:nvPr>
            <p:ph idx="1"/>
          </p:nvPr>
        </p:nvSpPr>
        <p:spPr>
          <a:xfrm>
            <a:off x="4261658" y="3031374"/>
            <a:ext cx="5878382" cy="3710248"/>
          </a:xfrm>
        </p:spPr>
        <p:txBody>
          <a:bodyPr/>
          <a:lstStyle/>
          <a:p>
            <a:pPr algn="ctr">
              <a:spcBef>
                <a:spcPct val="50000"/>
              </a:spcBef>
              <a:buNone/>
            </a:pPr>
            <a:r>
              <a:rPr lang="en-US" sz="2800" dirty="0">
                <a:latin typeface="Chaucer" pitchFamily="2" charset="0"/>
              </a:rPr>
              <a:t>Age 18 – 22</a:t>
            </a:r>
          </a:p>
          <a:p>
            <a:pPr algn="ctr">
              <a:spcBef>
                <a:spcPct val="50000"/>
              </a:spcBef>
            </a:pPr>
            <a:r>
              <a:rPr lang="en-US" sz="2800" dirty="0">
                <a:latin typeface="Chaucer" pitchFamily="2" charset="0"/>
              </a:rPr>
              <a:t>Serving lords as warriors</a:t>
            </a:r>
          </a:p>
          <a:p>
            <a:pPr algn="ctr">
              <a:spcBef>
                <a:spcPct val="50000"/>
              </a:spcBef>
            </a:pPr>
            <a:r>
              <a:rPr lang="en-US" sz="2800" dirty="0">
                <a:latin typeface="Chaucer" pitchFamily="2" charset="0"/>
              </a:rPr>
              <a:t>Overseeing land</a:t>
            </a:r>
          </a:p>
          <a:p>
            <a:pPr algn="ctr">
              <a:spcBef>
                <a:spcPct val="50000"/>
              </a:spcBef>
            </a:pPr>
            <a:r>
              <a:rPr lang="en-US" sz="2800" dirty="0">
                <a:latin typeface="Chaucer" pitchFamily="2" charset="0"/>
              </a:rPr>
              <a:t>Taking part in tournaments</a:t>
            </a:r>
          </a:p>
          <a:p>
            <a:endParaRPr lang="en-US" dirty="0"/>
          </a:p>
        </p:txBody>
      </p:sp>
      <p:pic>
        <p:nvPicPr>
          <p:cNvPr id="4" name="Picture 9" descr="DUBB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2097579"/>
            <a:ext cx="1885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61658" y="609600"/>
            <a:ext cx="6096000" cy="3000821"/>
          </a:xfrm>
          <a:prstGeom prst="rect">
            <a:avLst/>
          </a:prstGeom>
        </p:spPr>
        <p:txBody>
          <a:bodyPr>
            <a:spAutoFit/>
          </a:bodyPr>
          <a:lstStyle/>
          <a:p>
            <a:pPr>
              <a:spcBef>
                <a:spcPct val="50000"/>
              </a:spcBef>
            </a:pPr>
            <a:r>
              <a:rPr lang="en-US" b="1" dirty="0">
                <a:solidFill>
                  <a:srgbClr val="FFCC33"/>
                </a:solidFill>
                <a:latin typeface="Century Gothic" panose="020B0502020202020204" pitchFamily="34" charset="0"/>
              </a:rPr>
              <a:t>When considered ready, generally between the ages of eighteen and twenty, a squire was dubbed a knight.  This was often performed  by the knight who trained him. There were two other ways for one to become a knight.  If there was a battle and the King needed additional men, he would knight a number of squires to have enough men to fight.  Also, one could become a knight for showing bravery and courage in battle.</a:t>
            </a:r>
            <a:r>
              <a:rPr lang="en-US" dirty="0">
                <a:latin typeface="Chaucer" pitchFamily="2" charset="0"/>
              </a:rPr>
              <a:t> </a:t>
            </a:r>
          </a:p>
          <a:p>
            <a:pPr>
              <a:spcBef>
                <a:spcPct val="50000"/>
              </a:spcBef>
            </a:pPr>
            <a:endParaRPr lang="en-US" dirty="0">
              <a:latin typeface="Chaucer" pitchFamily="2" charset="0"/>
            </a:endParaRPr>
          </a:p>
        </p:txBody>
      </p:sp>
    </p:spTree>
    <p:extLst>
      <p:ext uri="{BB962C8B-B14F-4D97-AF65-F5344CB8AC3E}">
        <p14:creationId xmlns:p14="http://schemas.microsoft.com/office/powerpoint/2010/main" val="302273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235825"/>
          </a:xfrm>
        </p:spPr>
        <p:txBody>
          <a:bodyPr/>
          <a:lstStyle/>
          <a:p>
            <a:r>
              <a:rPr lang="en-US" dirty="0"/>
              <a:t>Code of Chivalry</a:t>
            </a:r>
          </a:p>
        </p:txBody>
      </p:sp>
      <p:sp>
        <p:nvSpPr>
          <p:cNvPr id="3" name="Content Placeholder 2"/>
          <p:cNvSpPr>
            <a:spLocks noGrp="1"/>
          </p:cNvSpPr>
          <p:nvPr>
            <p:ph idx="1"/>
          </p:nvPr>
        </p:nvSpPr>
        <p:spPr>
          <a:xfrm>
            <a:off x="1141413" y="2161309"/>
            <a:ext cx="10230398" cy="4106487"/>
          </a:xfrm>
        </p:spPr>
        <p:txBody>
          <a:bodyPr>
            <a:normAutofit fontScale="92500"/>
          </a:bodyPr>
          <a:lstStyle/>
          <a:p>
            <a:pPr marL="711200" indent="-711200">
              <a:lnSpc>
                <a:spcPct val="80000"/>
              </a:lnSpc>
            </a:pPr>
            <a:r>
              <a:rPr lang="en-US" dirty="0"/>
              <a:t>Thou shalt believe all that the Church teaches, and shalt observe all its directions. </a:t>
            </a:r>
          </a:p>
          <a:p>
            <a:pPr marL="711200" indent="-711200">
              <a:lnSpc>
                <a:spcPct val="80000"/>
              </a:lnSpc>
            </a:pPr>
            <a:r>
              <a:rPr lang="en-US" dirty="0"/>
              <a:t>Thou shalt defend the Church. </a:t>
            </a:r>
          </a:p>
          <a:p>
            <a:pPr marL="711200" indent="-711200">
              <a:lnSpc>
                <a:spcPct val="80000"/>
              </a:lnSpc>
            </a:pPr>
            <a:r>
              <a:rPr lang="en-US" dirty="0"/>
              <a:t>Thou shalt </a:t>
            </a:r>
            <a:r>
              <a:rPr lang="en-US" dirty="0" smtClean="0"/>
              <a:t>respect </a:t>
            </a:r>
            <a:r>
              <a:rPr lang="en-US" dirty="0"/>
              <a:t>all weaknesses, and shalt constitute thyself the defender of them. </a:t>
            </a:r>
          </a:p>
          <a:p>
            <a:pPr marL="711200" indent="-711200">
              <a:lnSpc>
                <a:spcPct val="80000"/>
              </a:lnSpc>
            </a:pPr>
            <a:r>
              <a:rPr lang="en-US" dirty="0"/>
              <a:t>Thou shalt love the country in the which thou </a:t>
            </a:r>
            <a:r>
              <a:rPr lang="en-US" dirty="0" err="1"/>
              <a:t>wast</a:t>
            </a:r>
            <a:r>
              <a:rPr lang="en-US" dirty="0"/>
              <a:t> born. </a:t>
            </a:r>
          </a:p>
          <a:p>
            <a:pPr marL="711200" indent="-711200">
              <a:lnSpc>
                <a:spcPct val="80000"/>
              </a:lnSpc>
            </a:pPr>
            <a:r>
              <a:rPr lang="en-US" dirty="0"/>
              <a:t>Thou shalt not recoil before </a:t>
            </a:r>
            <a:r>
              <a:rPr lang="en-US" dirty="0" err="1"/>
              <a:t>thine</a:t>
            </a:r>
            <a:r>
              <a:rPr lang="en-US" dirty="0"/>
              <a:t> enemy. </a:t>
            </a:r>
          </a:p>
          <a:p>
            <a:pPr marL="711200" indent="-711200">
              <a:lnSpc>
                <a:spcPct val="80000"/>
              </a:lnSpc>
            </a:pPr>
            <a:r>
              <a:rPr lang="en-US" dirty="0"/>
              <a:t>Thou shalt make war against the Infidel without cessation, and without mercy. </a:t>
            </a:r>
          </a:p>
          <a:p>
            <a:pPr marL="711200" indent="-711200">
              <a:lnSpc>
                <a:spcPct val="80000"/>
              </a:lnSpc>
            </a:pPr>
            <a:r>
              <a:rPr lang="en-US" dirty="0"/>
              <a:t>Thou shalt perform scrupulously thy feudal duties, if they be not contrary to the laws of God. </a:t>
            </a:r>
          </a:p>
          <a:p>
            <a:pPr marL="711200" indent="-711200">
              <a:lnSpc>
                <a:spcPct val="80000"/>
              </a:lnSpc>
            </a:pPr>
            <a:r>
              <a:rPr lang="en-US" dirty="0"/>
              <a:t>Thou shalt never lie, and shall remain faithful to thy pledged word. </a:t>
            </a:r>
          </a:p>
          <a:p>
            <a:pPr marL="711200" indent="-711200">
              <a:lnSpc>
                <a:spcPct val="80000"/>
              </a:lnSpc>
            </a:pPr>
            <a:r>
              <a:rPr lang="en-US" dirty="0"/>
              <a:t>Thou shalt be generous, and give largess to everyone. </a:t>
            </a:r>
          </a:p>
          <a:p>
            <a:pPr marL="711200" indent="-711200">
              <a:lnSpc>
                <a:spcPct val="80000"/>
              </a:lnSpc>
            </a:pPr>
            <a:r>
              <a:rPr lang="en-US" dirty="0"/>
              <a:t>Thou shalt be everywhere and always the champion of the Right and the Good against Injustice and Evil</a:t>
            </a:r>
            <a:r>
              <a:rPr lang="en-US" dirty="0" smtClean="0"/>
              <a:t>.</a:t>
            </a:r>
            <a:endParaRPr lang="en-US" dirty="0"/>
          </a:p>
        </p:txBody>
      </p:sp>
    </p:spTree>
    <p:extLst>
      <p:ext uri="{BB962C8B-B14F-4D97-AF65-F5344CB8AC3E}">
        <p14:creationId xmlns:p14="http://schemas.microsoft.com/office/powerpoint/2010/main" val="17151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idx="1"/>
          </p:nvPr>
        </p:nvSpPr>
        <p:spPr/>
        <p:txBody>
          <a:bodyPr/>
          <a:lstStyle/>
          <a:p>
            <a:pPr>
              <a:lnSpc>
                <a:spcPct val="80000"/>
              </a:lnSpc>
              <a:buFontTx/>
              <a:buChar char="•"/>
            </a:pPr>
            <a:r>
              <a:rPr lang="en-US" sz="2400" dirty="0"/>
              <a:t>500 -1500</a:t>
            </a:r>
          </a:p>
          <a:p>
            <a:pPr>
              <a:lnSpc>
                <a:spcPct val="80000"/>
              </a:lnSpc>
              <a:buFontTx/>
              <a:buChar char="•"/>
            </a:pPr>
            <a:r>
              <a:rPr lang="en-US" sz="2400" dirty="0"/>
              <a:t>Western and northern Europe</a:t>
            </a:r>
          </a:p>
          <a:p>
            <a:pPr>
              <a:lnSpc>
                <a:spcPct val="80000"/>
              </a:lnSpc>
              <a:buFontTx/>
              <a:buChar char="•"/>
            </a:pPr>
            <a:r>
              <a:rPr lang="en-US" sz="2400" dirty="0"/>
              <a:t>“Medieval”- Latin : </a:t>
            </a:r>
            <a:r>
              <a:rPr lang="en-US" sz="2400" dirty="0" err="1" smtClean="0"/>
              <a:t>medius</a:t>
            </a:r>
            <a:endParaRPr lang="en-US" dirty="0"/>
          </a:p>
          <a:p>
            <a:pPr>
              <a:lnSpc>
                <a:spcPct val="80000"/>
              </a:lnSpc>
              <a:buFontTx/>
              <a:buChar char="•"/>
            </a:pPr>
            <a:r>
              <a:rPr lang="en-US" sz="2400" dirty="0"/>
              <a:t>Urbanization for the first time</a:t>
            </a:r>
          </a:p>
          <a:p>
            <a:pPr>
              <a:lnSpc>
                <a:spcPct val="80000"/>
              </a:lnSpc>
              <a:buFontTx/>
              <a:buChar char="•"/>
            </a:pPr>
            <a:r>
              <a:rPr lang="en-US" sz="2400" dirty="0"/>
              <a:t>Early Middle Ages, the High Middle Ages, and the Late Middle Ages </a:t>
            </a:r>
          </a:p>
          <a:p>
            <a:endParaRPr lang="en-US" dirty="0"/>
          </a:p>
        </p:txBody>
      </p:sp>
    </p:spTree>
    <p:extLst>
      <p:ext uri="{BB962C8B-B14F-4D97-AF65-F5344CB8AC3E}">
        <p14:creationId xmlns:p14="http://schemas.microsoft.com/office/powerpoint/2010/main" val="303411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487680"/>
          </a:xfrm>
        </p:spPr>
        <p:txBody>
          <a:bodyPr>
            <a:normAutofit fontScale="90000"/>
          </a:bodyPr>
          <a:lstStyle/>
          <a:p>
            <a:r>
              <a:rPr lang="en-US" dirty="0"/>
              <a:t>Map of </a:t>
            </a:r>
            <a:r>
              <a:rPr lang="en-US" dirty="0">
                <a:hlinkClick r:id="rId2" tooltip="Europe"/>
              </a:rPr>
              <a:t>Europe</a:t>
            </a:r>
            <a:r>
              <a:rPr lang="en-US" dirty="0"/>
              <a:t> in </a:t>
            </a:r>
            <a:r>
              <a:rPr lang="en-US" dirty="0">
                <a:hlinkClick r:id="rId3" tooltip="998"/>
              </a:rPr>
              <a:t>998</a:t>
            </a:r>
            <a:r>
              <a:rPr lang="en-US" dirty="0"/>
              <a:t>. </a:t>
            </a:r>
            <a:br>
              <a:rPr lang="en-US" dirty="0"/>
            </a:br>
            <a:endParaRPr lang="en-US" dirty="0"/>
          </a:p>
        </p:txBody>
      </p:sp>
      <p:pic>
        <p:nvPicPr>
          <p:cNvPr id="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29295" y="1137823"/>
            <a:ext cx="8113221" cy="561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21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02822"/>
          </a:xfrm>
        </p:spPr>
        <p:txBody>
          <a:bodyPr/>
          <a:lstStyle/>
          <a:p>
            <a:r>
              <a:rPr lang="en-US" dirty="0"/>
              <a:t>FEUDALISM</a:t>
            </a:r>
          </a:p>
        </p:txBody>
      </p:sp>
      <p:pic>
        <p:nvPicPr>
          <p:cNvPr id="4" name="Picture 4" descr="chart-feudal hierarch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2" y="1712423"/>
            <a:ext cx="5689946" cy="37995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471054" y="2195970"/>
            <a:ext cx="4882342" cy="2554545"/>
          </a:xfrm>
          <a:prstGeom prst="rect">
            <a:avLst/>
          </a:prstGeom>
        </p:spPr>
        <p:txBody>
          <a:bodyPr wrap="square">
            <a:spAutoFit/>
          </a:bodyPr>
          <a:lstStyle/>
          <a:p>
            <a:pPr>
              <a:spcBef>
                <a:spcPct val="50000"/>
              </a:spcBef>
            </a:pPr>
            <a:r>
              <a:rPr lang="en-US" b="1" dirty="0">
                <a:solidFill>
                  <a:srgbClr val="FF0066"/>
                </a:solidFill>
              </a:rPr>
              <a:t>1) A political, economic, and social system based on loyalty and military service.</a:t>
            </a:r>
          </a:p>
          <a:p>
            <a:pPr>
              <a:spcBef>
                <a:spcPct val="50000"/>
              </a:spcBef>
            </a:pPr>
            <a:r>
              <a:rPr lang="en-US" b="1" dirty="0">
                <a:solidFill>
                  <a:schemeClr val="hlink"/>
                </a:solidFill>
              </a:rPr>
              <a:t>2) In other words, the king awarded land grants or "</a:t>
            </a:r>
            <a:r>
              <a:rPr lang="en-US" sz="2500" b="1" dirty="0">
                <a:solidFill>
                  <a:srgbClr val="FF0000"/>
                </a:solidFill>
              </a:rPr>
              <a:t>fiefs</a:t>
            </a:r>
            <a:r>
              <a:rPr lang="en-US" b="1" dirty="0">
                <a:solidFill>
                  <a:schemeClr val="hlink"/>
                </a:solidFill>
              </a:rPr>
              <a:t>" to his most important nobles, his barons, and his bishops, in return for their contribution of soldiers for the king's armies.</a:t>
            </a:r>
            <a:r>
              <a:rPr lang="en-US" dirty="0">
                <a:solidFill>
                  <a:schemeClr val="hlink"/>
                </a:solidFill>
              </a:rPr>
              <a:t> </a:t>
            </a:r>
            <a:endParaRPr lang="en-US" dirty="0">
              <a:solidFill>
                <a:schemeClr val="hlink"/>
              </a:solidFill>
            </a:endParaRPr>
          </a:p>
        </p:txBody>
      </p:sp>
    </p:spTree>
    <p:extLst>
      <p:ext uri="{BB962C8B-B14F-4D97-AF65-F5344CB8AC3E}">
        <p14:creationId xmlns:p14="http://schemas.microsoft.com/office/powerpoint/2010/main" val="214932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SERFS</a:t>
            </a:r>
            <a:endParaRPr lang="en-US" dirty="0"/>
          </a:p>
        </p:txBody>
      </p:sp>
      <p:sp>
        <p:nvSpPr>
          <p:cNvPr id="3" name="Content Placeholder 2"/>
          <p:cNvSpPr>
            <a:spLocks noGrp="1"/>
          </p:cNvSpPr>
          <p:nvPr>
            <p:ph idx="1"/>
          </p:nvPr>
        </p:nvSpPr>
        <p:spPr>
          <a:xfrm>
            <a:off x="838923" y="2381597"/>
            <a:ext cx="4231841" cy="3124201"/>
          </a:xfrm>
        </p:spPr>
        <p:txBody>
          <a:bodyPr/>
          <a:lstStyle/>
          <a:p>
            <a:pPr lvl="1"/>
            <a:r>
              <a:rPr lang="en-US" sz="2000" dirty="0" smtClean="0"/>
              <a:t>Bound </a:t>
            </a:r>
            <a:r>
              <a:rPr lang="en-US" sz="2000" dirty="0"/>
              <a:t>to lord for </a:t>
            </a:r>
            <a:r>
              <a:rPr lang="en-US" sz="2000" dirty="0" smtClean="0"/>
              <a:t>life</a:t>
            </a:r>
            <a:endParaRPr lang="en-US" sz="2000" dirty="0"/>
          </a:p>
          <a:p>
            <a:pPr lvl="1"/>
            <a:r>
              <a:rPr lang="en-US" sz="2000" dirty="0"/>
              <a:t>Needed permission to marry</a:t>
            </a:r>
          </a:p>
          <a:p>
            <a:pPr lvl="1"/>
            <a:r>
              <a:rPr lang="en-US" sz="2000" dirty="0"/>
              <a:t>Under protection of lord</a:t>
            </a:r>
          </a:p>
          <a:p>
            <a:pPr lvl="1"/>
            <a:r>
              <a:rPr lang="en-US" sz="2000" dirty="0"/>
              <a:t>Not allowed to leave land</a:t>
            </a:r>
          </a:p>
          <a:p>
            <a:endParaRPr lang="en-US" dirty="0"/>
          </a:p>
        </p:txBody>
      </p:sp>
      <p:pic>
        <p:nvPicPr>
          <p:cNvPr id="4" name="Picture 5" descr="Serbs on Mano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7315199" y="52234"/>
            <a:ext cx="4265873" cy="6701299"/>
          </a:xfrm>
          <a:prstGeom prst="rect">
            <a:avLst/>
          </a:prstGeom>
          <a:noFill/>
          <a:ln w="9525">
            <a:solidFill>
              <a:srgbClr val="00517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55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03069"/>
          </a:xfrm>
        </p:spPr>
        <p:txBody>
          <a:bodyPr/>
          <a:lstStyle/>
          <a:p>
            <a:r>
              <a:rPr lang="en-US" dirty="0"/>
              <a:t>Castles</a:t>
            </a:r>
          </a:p>
        </p:txBody>
      </p:sp>
      <p:pic>
        <p:nvPicPr>
          <p:cNvPr id="4" name="Picture 4" descr="Carcassonne"/>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l="1053"/>
          <a:stretch>
            <a:fillRect/>
          </a:stretch>
        </p:blipFill>
        <p:spPr bwMode="auto">
          <a:xfrm>
            <a:off x="575450" y="1835728"/>
            <a:ext cx="4245931" cy="3833552"/>
          </a:xfrm>
          <a:prstGeom prst="rect">
            <a:avLst/>
          </a:prstGeom>
          <a:noFill/>
          <a:ln w="9525">
            <a:solidFill>
              <a:srgbClr val="006699"/>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741323" y="412340"/>
            <a:ext cx="6096000" cy="1200329"/>
          </a:xfrm>
          <a:prstGeom prst="rect">
            <a:avLst/>
          </a:prstGeom>
        </p:spPr>
        <p:txBody>
          <a:bodyPr>
            <a:spAutoFit/>
          </a:bodyPr>
          <a:lstStyle/>
          <a:p>
            <a:r>
              <a:rPr lang="en-US" dirty="0" smtClean="0"/>
              <a:t>*Could </a:t>
            </a:r>
            <a:r>
              <a:rPr lang="en-US" dirty="0"/>
              <a:t>only be built by the approval of the king</a:t>
            </a:r>
          </a:p>
          <a:p>
            <a:r>
              <a:rPr lang="en-US" dirty="0" smtClean="0"/>
              <a:t>*Used </a:t>
            </a:r>
            <a:r>
              <a:rPr lang="en-US" dirty="0"/>
              <a:t>for defense</a:t>
            </a:r>
          </a:p>
          <a:p>
            <a:r>
              <a:rPr lang="en-US" dirty="0" smtClean="0"/>
              <a:t>*Everything </a:t>
            </a:r>
            <a:r>
              <a:rPr lang="en-US" dirty="0"/>
              <a:t>the king or nobles needed would be found inside the house </a:t>
            </a:r>
          </a:p>
        </p:txBody>
      </p:sp>
      <p:pic>
        <p:nvPicPr>
          <p:cNvPr id="6" name="Picture 4" descr="parts of a castle"/>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5192160" y="1835728"/>
            <a:ext cx="6498532" cy="4263514"/>
          </a:xfrm>
          <a:prstGeom prst="rect">
            <a:avLst/>
          </a:prstGeom>
          <a:noFill/>
          <a:ln w="9525">
            <a:solidFill>
              <a:srgbClr val="0066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2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2981700" cy="1368829"/>
          </a:xfrm>
        </p:spPr>
        <p:txBody>
          <a:bodyPr/>
          <a:lstStyle/>
          <a:p>
            <a:r>
              <a:rPr lang="en-US" dirty="0" smtClean="0"/>
              <a:t>The church</a:t>
            </a:r>
            <a:endParaRPr lang="en-US" dirty="0"/>
          </a:p>
        </p:txBody>
      </p:sp>
      <p:pic>
        <p:nvPicPr>
          <p:cNvPr id="5"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19" y="2105180"/>
            <a:ext cx="2568986" cy="342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157556" y="1911454"/>
            <a:ext cx="3812771" cy="381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64131" y="1911454"/>
            <a:ext cx="4777047" cy="4247317"/>
          </a:xfrm>
          <a:prstGeom prst="rect">
            <a:avLst/>
          </a:prstGeom>
        </p:spPr>
        <p:txBody>
          <a:bodyPr wrap="square">
            <a:spAutoFit/>
          </a:bodyPr>
          <a:lstStyle/>
          <a:p>
            <a:r>
              <a:rPr lang="en-US" dirty="0"/>
              <a:t>During the Middle Ages, the Church was a major part of everyday life. The Church served to give people spiritual guidance and it served as their government as well</a:t>
            </a:r>
            <a:r>
              <a:rPr lang="en-US" dirty="0" smtClean="0"/>
              <a:t>.</a:t>
            </a:r>
            <a:r>
              <a:rPr lang="en-US" dirty="0"/>
              <a:t> In Europe during the Middle Ages the only </a:t>
            </a:r>
            <a:r>
              <a:rPr lang="en-US" dirty="0" smtClean="0"/>
              <a:t>recognized </a:t>
            </a:r>
            <a:r>
              <a:rPr lang="en-US" dirty="0"/>
              <a:t>religion was Christianity, in the form of the Catholic religion. The lives of the Medieval people of the Middle Ages was dominated by the church. From birth to death, whether you were a peasant, a serf, a noble a lord or a King - life was dominated by the church. Various religious institutions became both important, rich and powerful. </a:t>
            </a:r>
          </a:p>
        </p:txBody>
      </p:sp>
    </p:spTree>
    <p:extLst>
      <p:ext uri="{BB962C8B-B14F-4D97-AF65-F5344CB8AC3E}">
        <p14:creationId xmlns:p14="http://schemas.microsoft.com/office/powerpoint/2010/main" val="314398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Knighthood</a:t>
            </a:r>
            <a:endParaRPr lang="en-US" dirty="0"/>
          </a:p>
        </p:txBody>
      </p:sp>
      <p:sp>
        <p:nvSpPr>
          <p:cNvPr id="3" name="Content Placeholder 2"/>
          <p:cNvSpPr>
            <a:spLocks noGrp="1"/>
          </p:cNvSpPr>
          <p:nvPr>
            <p:ph sz="half" idx="1"/>
          </p:nvPr>
        </p:nvSpPr>
        <p:spPr/>
        <p:txBody>
          <a:bodyPr/>
          <a:lstStyle/>
          <a:p>
            <a:pPr algn="ctr"/>
            <a:r>
              <a:rPr lang="en-US" b="1" dirty="0">
                <a:latin typeface="Comic Sans MS" panose="030F0702030302020204" pitchFamily="66" charset="0"/>
              </a:rPr>
              <a:t>KNIGHT – </a:t>
            </a:r>
            <a:r>
              <a:rPr lang="en-US" b="1" dirty="0" smtClean="0">
                <a:latin typeface="Comic Sans MS" panose="030F0702030302020204" pitchFamily="66" charset="0"/>
              </a:rPr>
              <a:t>18-22 </a:t>
            </a:r>
            <a:r>
              <a:rPr lang="en-US" b="1" dirty="0" err="1" smtClean="0">
                <a:latin typeface="Comic Sans MS" panose="030F0702030302020204" pitchFamily="66" charset="0"/>
              </a:rPr>
              <a:t>yrs</a:t>
            </a:r>
            <a:r>
              <a:rPr lang="en-US" sz="1400" b="1" dirty="0">
                <a:solidFill>
                  <a:srgbClr val="CC3300"/>
                </a:solidFill>
                <a:latin typeface="Comic Sans MS" panose="030F0702030302020204" pitchFamily="66" charset="0"/>
              </a:rPr>
              <a:t/>
            </a:r>
            <a:br>
              <a:rPr lang="en-US" sz="1400" b="1" dirty="0">
                <a:solidFill>
                  <a:srgbClr val="CC3300"/>
                </a:solidFill>
                <a:latin typeface="Comic Sans MS" panose="030F0702030302020204" pitchFamily="66" charset="0"/>
              </a:rPr>
            </a:br>
            <a:endParaRPr lang="en-US" sz="1400" b="1" dirty="0">
              <a:solidFill>
                <a:srgbClr val="CC3300"/>
              </a:solidFill>
              <a:latin typeface="Comic Sans MS" panose="030F0702030302020204" pitchFamily="66" charset="0"/>
            </a:endParaRPr>
          </a:p>
          <a:p>
            <a:pPr algn="ctr"/>
            <a:endParaRPr lang="en-US" sz="1400" b="1" dirty="0">
              <a:solidFill>
                <a:srgbClr val="CC3300"/>
              </a:solidFill>
              <a:latin typeface="Comic Sans MS" panose="030F0702030302020204" pitchFamily="66" charset="0"/>
            </a:endParaRPr>
          </a:p>
          <a:p>
            <a:pPr algn="ctr"/>
            <a:r>
              <a:rPr lang="en-US" b="1" dirty="0">
                <a:latin typeface="Comic Sans MS" panose="030F0702030302020204" pitchFamily="66" charset="0"/>
              </a:rPr>
              <a:t>SQUIRE – </a:t>
            </a:r>
            <a:r>
              <a:rPr lang="en-US" b="1" dirty="0" smtClean="0">
                <a:latin typeface="Comic Sans MS" panose="030F0702030302020204" pitchFamily="66" charset="0"/>
              </a:rPr>
              <a:t>13-16 </a:t>
            </a:r>
            <a:r>
              <a:rPr lang="en-US" b="1" dirty="0" err="1" smtClean="0">
                <a:latin typeface="Comic Sans MS" panose="030F0702030302020204" pitchFamily="66" charset="0"/>
              </a:rPr>
              <a:t>yrs</a:t>
            </a:r>
            <a:r>
              <a:rPr lang="en-US" sz="1400" b="1" dirty="0">
                <a:solidFill>
                  <a:srgbClr val="CC3300"/>
                </a:solidFill>
                <a:latin typeface="Comic Sans MS" panose="030F0702030302020204" pitchFamily="66" charset="0"/>
              </a:rPr>
              <a:t/>
            </a:r>
            <a:br>
              <a:rPr lang="en-US" sz="1400" b="1" dirty="0">
                <a:solidFill>
                  <a:srgbClr val="CC3300"/>
                </a:solidFill>
                <a:latin typeface="Comic Sans MS" panose="030F0702030302020204" pitchFamily="66" charset="0"/>
              </a:rPr>
            </a:br>
            <a:endParaRPr lang="en-US" sz="1400" b="1" dirty="0">
              <a:solidFill>
                <a:srgbClr val="CC3300"/>
              </a:solidFill>
              <a:latin typeface="Comic Sans MS" panose="030F0702030302020204" pitchFamily="66" charset="0"/>
            </a:endParaRPr>
          </a:p>
          <a:p>
            <a:pPr algn="ctr"/>
            <a:endParaRPr lang="en-US" sz="1400" b="1" dirty="0">
              <a:solidFill>
                <a:srgbClr val="CC3300"/>
              </a:solidFill>
              <a:latin typeface="Comic Sans MS" panose="030F0702030302020204" pitchFamily="66" charset="0"/>
            </a:endParaRPr>
          </a:p>
          <a:p>
            <a:pPr algn="ctr"/>
            <a:r>
              <a:rPr lang="en-US" b="1" dirty="0">
                <a:latin typeface="Comic Sans MS" panose="030F0702030302020204" pitchFamily="66" charset="0"/>
              </a:rPr>
              <a:t>PAGE – </a:t>
            </a:r>
            <a:r>
              <a:rPr lang="en-US" b="1" dirty="0" smtClean="0">
                <a:latin typeface="Comic Sans MS" panose="030F0702030302020204" pitchFamily="66" charset="0"/>
              </a:rPr>
              <a:t>7/8 </a:t>
            </a:r>
            <a:r>
              <a:rPr lang="en-US" b="1" dirty="0" err="1">
                <a:latin typeface="Comic Sans MS" panose="030F0702030302020204" pitchFamily="66" charset="0"/>
              </a:rPr>
              <a:t>yrs</a:t>
            </a:r>
            <a:endParaRPr lang="en-US" b="1" dirty="0">
              <a:latin typeface="Comic Sans MS" panose="030F0702030302020204" pitchFamily="66" charset="0"/>
            </a:endParaRPr>
          </a:p>
          <a:p>
            <a:endParaRPr lang="en-US" dirty="0"/>
          </a:p>
        </p:txBody>
      </p:sp>
      <p:pic>
        <p:nvPicPr>
          <p:cNvPr id="5"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9619" y="1346662"/>
            <a:ext cx="4515029" cy="44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6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a:t>
            </a:r>
            <a:endParaRPr lang="en-US" dirty="0"/>
          </a:p>
        </p:txBody>
      </p:sp>
      <p:sp>
        <p:nvSpPr>
          <p:cNvPr id="3" name="Content Placeholder 2"/>
          <p:cNvSpPr>
            <a:spLocks noGrp="1"/>
          </p:cNvSpPr>
          <p:nvPr>
            <p:ph idx="1"/>
          </p:nvPr>
        </p:nvSpPr>
        <p:spPr>
          <a:xfrm>
            <a:off x="2005937" y="2514600"/>
            <a:ext cx="9905998" cy="3663142"/>
          </a:xfrm>
        </p:spPr>
        <p:txBody>
          <a:bodyPr>
            <a:normAutofit/>
          </a:bodyPr>
          <a:lstStyle/>
          <a:p>
            <a:pPr algn="ctr">
              <a:spcBef>
                <a:spcPct val="50000"/>
              </a:spcBef>
              <a:buNone/>
            </a:pPr>
            <a:r>
              <a:rPr lang="en-US" sz="2400" dirty="0">
                <a:latin typeface="Chaucer" pitchFamily="2" charset="0"/>
              </a:rPr>
              <a:t>Age </a:t>
            </a:r>
            <a:r>
              <a:rPr lang="en-US" sz="2400" dirty="0" smtClean="0">
                <a:latin typeface="Chaucer" pitchFamily="2" charset="0"/>
              </a:rPr>
              <a:t>7/8</a:t>
            </a:r>
            <a:endParaRPr lang="en-US" sz="2400" dirty="0">
              <a:latin typeface="Chaucer" pitchFamily="2" charset="0"/>
            </a:endParaRPr>
          </a:p>
          <a:p>
            <a:pPr algn="ctr">
              <a:spcBef>
                <a:spcPct val="50000"/>
              </a:spcBef>
            </a:pPr>
            <a:r>
              <a:rPr lang="en-US" sz="2400" dirty="0">
                <a:latin typeface="Chaucer" pitchFamily="2" charset="0"/>
              </a:rPr>
              <a:t>Serving in household</a:t>
            </a:r>
          </a:p>
          <a:p>
            <a:pPr algn="ctr">
              <a:spcBef>
                <a:spcPct val="50000"/>
              </a:spcBef>
            </a:pPr>
            <a:r>
              <a:rPr lang="en-US" sz="2400" dirty="0">
                <a:latin typeface="Chaucer" pitchFamily="2" charset="0"/>
              </a:rPr>
              <a:t>Learning swordplay</a:t>
            </a:r>
          </a:p>
          <a:p>
            <a:pPr algn="ctr">
              <a:spcBef>
                <a:spcPct val="50000"/>
              </a:spcBef>
            </a:pPr>
            <a:r>
              <a:rPr lang="en-US" sz="2400" dirty="0">
                <a:latin typeface="Chaucer" pitchFamily="2" charset="0"/>
              </a:rPr>
              <a:t>Playing chess and other strategy games</a:t>
            </a:r>
          </a:p>
          <a:p>
            <a:pPr algn="ctr">
              <a:spcBef>
                <a:spcPct val="50000"/>
              </a:spcBef>
            </a:pPr>
            <a:r>
              <a:rPr lang="en-US" sz="2400" dirty="0">
                <a:latin typeface="Chaucer" pitchFamily="2" charset="0"/>
              </a:rPr>
              <a:t>Hunting with hawks and falcons</a:t>
            </a:r>
          </a:p>
          <a:p>
            <a:pPr algn="ctr">
              <a:spcBef>
                <a:spcPct val="50000"/>
              </a:spcBef>
            </a:pPr>
            <a:r>
              <a:rPr lang="en-US" sz="2400" dirty="0">
                <a:latin typeface="Chaucer" pitchFamily="2" charset="0"/>
              </a:rPr>
              <a:t>Learning code of courtesy expected of knight</a:t>
            </a:r>
          </a:p>
          <a:p>
            <a:endParaRPr lang="en-US" dirty="0"/>
          </a:p>
        </p:txBody>
      </p:sp>
      <p:sp>
        <p:nvSpPr>
          <p:cNvPr id="4" name="Rectangle 3"/>
          <p:cNvSpPr/>
          <p:nvPr/>
        </p:nvSpPr>
        <p:spPr>
          <a:xfrm>
            <a:off x="4328160" y="643166"/>
            <a:ext cx="6096000" cy="1754326"/>
          </a:xfrm>
          <a:prstGeom prst="rect">
            <a:avLst/>
          </a:prstGeom>
        </p:spPr>
        <p:txBody>
          <a:bodyPr>
            <a:spAutoFit/>
          </a:bodyPr>
          <a:lstStyle/>
          <a:p>
            <a:pPr>
              <a:spcBef>
                <a:spcPct val="50000"/>
              </a:spcBef>
            </a:pPr>
            <a:r>
              <a:rPr lang="en-US" b="1" dirty="0">
                <a:solidFill>
                  <a:srgbClr val="FFCC33"/>
                </a:solidFill>
                <a:latin typeface="Arial" panose="020B0604020202020204" pitchFamily="34" charset="0"/>
              </a:rPr>
              <a:t>A boy started on his way to knighthood at about the age of seven or eight.   At this</a:t>
            </a:r>
            <a:r>
              <a:rPr lang="en-US" dirty="0">
                <a:latin typeface="Arial" panose="020B0604020202020204" pitchFamily="34" charset="0"/>
              </a:rPr>
              <a:t> </a:t>
            </a:r>
            <a:r>
              <a:rPr lang="en-US" b="1" dirty="0">
                <a:solidFill>
                  <a:srgbClr val="FFCC33"/>
                </a:solidFill>
                <a:latin typeface="Arial" panose="020B0604020202020204" pitchFamily="34" charset="0"/>
              </a:rPr>
              <a:t>time, he was sent to a Lord's castle to be trained for knighthood.  This young</a:t>
            </a:r>
            <a:r>
              <a:rPr lang="en-US" dirty="0">
                <a:latin typeface="Arial" panose="020B0604020202020204" pitchFamily="34" charset="0"/>
              </a:rPr>
              <a:t> </a:t>
            </a:r>
            <a:r>
              <a:rPr lang="en-US" b="1" dirty="0">
                <a:solidFill>
                  <a:srgbClr val="FFCC33"/>
                </a:solidFill>
                <a:latin typeface="Arial" panose="020B0604020202020204" pitchFamily="34" charset="0"/>
              </a:rPr>
              <a:t>trainee was known as a page.  During his time as a page, he learned about</a:t>
            </a:r>
            <a:r>
              <a:rPr lang="en-US" dirty="0">
                <a:latin typeface="Arial" panose="020B0604020202020204" pitchFamily="34" charset="0"/>
              </a:rPr>
              <a:t> </a:t>
            </a:r>
            <a:r>
              <a:rPr lang="en-US" b="1" dirty="0">
                <a:solidFill>
                  <a:srgbClr val="FFCC33"/>
                </a:solidFill>
                <a:latin typeface="Arial" panose="020B0604020202020204" pitchFamily="34" charset="0"/>
              </a:rPr>
              <a:t>horses, armor and weapons. </a:t>
            </a:r>
            <a:endParaRPr lang="en-US" sz="1200" dirty="0">
              <a:latin typeface="Arial" panose="020B0604020202020204" pitchFamily="34" charset="0"/>
            </a:endParaRPr>
          </a:p>
        </p:txBody>
      </p:sp>
      <p:pic>
        <p:nvPicPr>
          <p:cNvPr id="5" name="Picture 17" descr="LAUNC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2514600"/>
            <a:ext cx="2106092" cy="341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607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TC103457485[[fn=Mesh]]</Template>
  <TotalTime>64</TotalTime>
  <Words>521</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Chaucer</vt:lpstr>
      <vt:lpstr>Comic Sans MS</vt:lpstr>
      <vt:lpstr>Mesh</vt:lpstr>
      <vt:lpstr>The middle Ages</vt:lpstr>
      <vt:lpstr>The middle Ages</vt:lpstr>
      <vt:lpstr>Map of Europe in 998.  </vt:lpstr>
      <vt:lpstr>FEUDALISM</vt:lpstr>
      <vt:lpstr>SERFS</vt:lpstr>
      <vt:lpstr>Castles</vt:lpstr>
      <vt:lpstr>The church</vt:lpstr>
      <vt:lpstr>Knighthood</vt:lpstr>
      <vt:lpstr>Page</vt:lpstr>
      <vt:lpstr>squire</vt:lpstr>
      <vt:lpstr>Knights</vt:lpstr>
      <vt:lpstr>Code of Chivalry</vt:lpstr>
    </vt:vector>
  </TitlesOfParts>
  <Company>Sand Creek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Ages</dc:title>
  <dc:creator>Rachel Myers</dc:creator>
  <cp:lastModifiedBy>Rachel Myers</cp:lastModifiedBy>
  <cp:revision>8</cp:revision>
  <dcterms:created xsi:type="dcterms:W3CDTF">2013-10-02T12:00:38Z</dcterms:created>
  <dcterms:modified xsi:type="dcterms:W3CDTF">2013-10-02T13:04:43Z</dcterms:modified>
</cp:coreProperties>
</file>